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315" r:id="rId2"/>
    <p:sldId id="256" r:id="rId3"/>
    <p:sldId id="257" r:id="rId4"/>
    <p:sldId id="258" r:id="rId5"/>
    <p:sldId id="259" r:id="rId6"/>
    <p:sldId id="329" r:id="rId7"/>
    <p:sldId id="260" r:id="rId8"/>
    <p:sldId id="261" r:id="rId9"/>
    <p:sldId id="262" r:id="rId10"/>
    <p:sldId id="322" r:id="rId11"/>
    <p:sldId id="265" r:id="rId12"/>
    <p:sldId id="264" r:id="rId13"/>
    <p:sldId id="313" r:id="rId14"/>
    <p:sldId id="314" r:id="rId15"/>
    <p:sldId id="317" r:id="rId16"/>
    <p:sldId id="318" r:id="rId17"/>
    <p:sldId id="319" r:id="rId18"/>
    <p:sldId id="321" r:id="rId19"/>
    <p:sldId id="324" r:id="rId20"/>
    <p:sldId id="320" r:id="rId21"/>
    <p:sldId id="316" r:id="rId22"/>
    <p:sldId id="323" r:id="rId23"/>
    <p:sldId id="266" r:id="rId24"/>
    <p:sldId id="267" r:id="rId25"/>
    <p:sldId id="268" r:id="rId26"/>
    <p:sldId id="269" r:id="rId27"/>
    <p:sldId id="270" r:id="rId28"/>
    <p:sldId id="271" r:id="rId29"/>
    <p:sldId id="272" r:id="rId30"/>
    <p:sldId id="328"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326" r:id="rId49"/>
    <p:sldId id="327" r:id="rId50"/>
    <p:sldId id="290" r:id="rId51"/>
    <p:sldId id="291" r:id="rId52"/>
    <p:sldId id="292" r:id="rId53"/>
    <p:sldId id="293" r:id="rId54"/>
    <p:sldId id="294" r:id="rId55"/>
    <p:sldId id="301" r:id="rId56"/>
    <p:sldId id="300" r:id="rId57"/>
    <p:sldId id="299" r:id="rId58"/>
    <p:sldId id="296" r:id="rId59"/>
    <p:sldId id="297" r:id="rId60"/>
    <p:sldId id="325" r:id="rId61"/>
    <p:sldId id="304" r:id="rId62"/>
    <p:sldId id="298" r:id="rId63"/>
    <p:sldId id="303" r:id="rId64"/>
    <p:sldId id="302" r:id="rId65"/>
    <p:sldId id="305" r:id="rId66"/>
    <p:sldId id="306" r:id="rId67"/>
    <p:sldId id="307" r:id="rId68"/>
    <p:sldId id="308" r:id="rId69"/>
    <p:sldId id="309" r:id="rId70"/>
    <p:sldId id="310" r:id="rId71"/>
    <p:sldId id="311" r:id="rId72"/>
    <p:sldId id="31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33" autoAdjust="0"/>
  </p:normalViewPr>
  <p:slideViewPr>
    <p:cSldViewPr snapToGrid="0" snapToObjects="1">
      <p:cViewPr varScale="1">
        <p:scale>
          <a:sx n="93" d="100"/>
          <a:sy n="93" d="100"/>
        </p:scale>
        <p:origin x="-784" y="-104"/>
      </p:cViewPr>
      <p:guideLst>
        <p:guide orient="horz" pos="2160"/>
        <p:guide pos="2880"/>
      </p:guideLst>
    </p:cSldViewPr>
  </p:slideViewPr>
  <p:outlineViewPr>
    <p:cViewPr>
      <p:scale>
        <a:sx n="33" d="100"/>
        <a:sy n="33" d="100"/>
      </p:scale>
      <p:origin x="0" y="53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4316A-F2C7-354D-84FB-2F9068A676ED}" type="datetimeFigureOut">
              <a:rPr lang="en-US" smtClean="0"/>
              <a:t>3/21/15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7C232-5D3D-4640-B1CF-68AC65AB3253}" type="slidenum">
              <a:rPr lang="en-US" smtClean="0"/>
              <a:t>‹#›</a:t>
            </a:fld>
            <a:endParaRPr lang="en-US"/>
          </a:p>
        </p:txBody>
      </p:sp>
    </p:spTree>
    <p:extLst>
      <p:ext uri="{BB962C8B-B14F-4D97-AF65-F5344CB8AC3E}">
        <p14:creationId xmlns:p14="http://schemas.microsoft.com/office/powerpoint/2010/main" val="1161140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On September 2, 2014, North Carolina Superior Court Judge Douglas Sasser vacated the sentences of Henry Lee McCollum and Leon Brown and ordered that they be released. The two men had been convicted for the 1983 rape and murder of an 11-year-old girl. Evidence leading to McCollum’s and Brown’s releases included a DNA match to a man who has been convicted for a similar rape and murder in the same town. At the time of their release, McCollum had been on death row for 30 years, and Brown was serving a life sentence. </a:t>
            </a:r>
          </a:p>
          <a:p>
            <a:r>
              <a:rPr lang="en-US" sz="1200" kern="1200" dirty="0" smtClean="0">
                <a:solidFill>
                  <a:schemeClr val="tx1"/>
                </a:solidFill>
                <a:effectLst/>
                <a:latin typeface="+mn-lt"/>
                <a:ea typeface="+mn-ea"/>
                <a:cs typeface="+mn-cs"/>
              </a:rPr>
              <a:t>	Both McCollum and Brown told confession stories to police during lengthy interrogations. Police records and testimony convinced juries and appellate courts, including the U.S. Supreme Court, that they were guilty. Police records and testimony were so convincing that, years later, Justice Scalia invoked McCollum’s case as a reason to continue to impose the death penalty in future cases. Now we know what the police did wrong in McCollum’s and Brown’s cases, and we know what police interrogators can do to prevent future wrongful convictions stemming from false confession stories. It is imperative that police agencies come to understand what we have learned from wrongful convictions, and then revise their policies and procedures as needed.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4</a:t>
            </a:fld>
            <a:endParaRPr lang="en-US"/>
          </a:p>
        </p:txBody>
      </p:sp>
    </p:spTree>
    <p:extLst>
      <p:ext uri="{BB962C8B-B14F-4D97-AF65-F5344CB8AC3E}">
        <p14:creationId xmlns:p14="http://schemas.microsoft.com/office/powerpoint/2010/main" val="109644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17</a:t>
            </a:fld>
            <a:endParaRPr lang="en-US"/>
          </a:p>
        </p:txBody>
      </p:sp>
    </p:spTree>
    <p:extLst>
      <p:ext uri="{BB962C8B-B14F-4D97-AF65-F5344CB8AC3E}">
        <p14:creationId xmlns:p14="http://schemas.microsoft.com/office/powerpoint/2010/main" val="354398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Imagine that, in a particular case, the police investigated before they interrogated. The police developed both parts of a Holdback List, listing some known details that would be kept secret from the public, witnesses, persons of interest, and suspects; and also listing unknown details that the true perpetrator would likely know. After completing the Holdback List, a detective engaged the suspect in an interview/interrogation, and the suspect eventually made an admission. The detective continued the interview/interrogation, asking nonleading questions to elicit a detailed post-admission narrative. That is, the detective encouraged the suspect to tell the complete story in his own words. The entire interaction between the suspect and police was electronically recorded. Now what?</a:t>
            </a:r>
          </a:p>
          <a:p>
            <a:r>
              <a:rPr lang="en-US" sz="1200" kern="1200" dirty="0" smtClean="0">
                <a:solidFill>
                  <a:schemeClr val="tx1"/>
                </a:solidFill>
                <a:effectLst/>
                <a:latin typeface="+mn-lt"/>
                <a:ea typeface="+mn-ea"/>
                <a:cs typeface="+mn-cs"/>
              </a:rPr>
              <a:t>	What we want to know is, did the suspect provide inside information regarding the details of the crime? Did the suspect include some or all of the Known Details that were included on the Holdback List? If so, which of those details were never mentioned by the police during their interaction with the suspect? Did the suspect provide the details in response to open-ended questions, or only in response to leading questions? For each detail provided by the suspect, was the detail an accurate match to independently collected evidence? </a:t>
            </a:r>
          </a:p>
          <a:p>
            <a:r>
              <a:rPr lang="en-US" sz="1200" kern="1200" dirty="0" smtClean="0">
                <a:solidFill>
                  <a:schemeClr val="tx1"/>
                </a:solidFill>
                <a:effectLst/>
                <a:latin typeface="+mn-lt"/>
                <a:ea typeface="+mn-ea"/>
                <a:cs typeface="+mn-cs"/>
              </a:rPr>
              <a:t>	Did the suspect provide information regarding details not known by the police prior to the interview/interrogation? If so, has subsequent investigation corroborated the suspect’s story? Does each detail provided by the suspect accurately match independent evidence, or not?</a:t>
            </a:r>
          </a:p>
        </p:txBody>
      </p:sp>
      <p:sp>
        <p:nvSpPr>
          <p:cNvPr id="4" name="Slide Number Placeholder 3"/>
          <p:cNvSpPr>
            <a:spLocks noGrp="1"/>
          </p:cNvSpPr>
          <p:nvPr>
            <p:ph type="sldNum" sz="quarter" idx="10"/>
          </p:nvPr>
        </p:nvSpPr>
        <p:spPr/>
        <p:txBody>
          <a:bodyPr/>
          <a:lstStyle/>
          <a:p>
            <a:fld id="{C247C232-5D3D-4640-B1CF-68AC65AB3253}" type="slidenum">
              <a:rPr lang="en-US" smtClean="0"/>
              <a:t>30</a:t>
            </a:fld>
            <a:endParaRPr lang="en-US"/>
          </a:p>
        </p:txBody>
      </p:sp>
    </p:spTree>
    <p:extLst>
      <p:ext uri="{BB962C8B-B14F-4D97-AF65-F5344CB8AC3E}">
        <p14:creationId xmlns:p14="http://schemas.microsoft.com/office/powerpoint/2010/main" val="3070054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part, Known Details of the Crime/Allegation, includes details known to police prior to the interview/interrogation. These details can come from witness statements, crime-scene photos, direct observations by police officers of the crime scene, etc.</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37</a:t>
            </a:fld>
            <a:endParaRPr lang="en-US"/>
          </a:p>
        </p:txBody>
      </p:sp>
    </p:spTree>
    <p:extLst>
      <p:ext uri="{BB962C8B-B14F-4D97-AF65-F5344CB8AC3E}">
        <p14:creationId xmlns:p14="http://schemas.microsoft.com/office/powerpoint/2010/main" val="131348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second part of the Holdback List, Unknown Details of the Crime/Allegation, is a list of details that a true perpetrator would likely know, but are not known to the police at the time of the interview/interrogation. </a:t>
            </a:r>
          </a:p>
          <a:p>
            <a:r>
              <a:rPr lang="en-US" sz="1200" kern="1200" dirty="0" smtClean="0">
                <a:solidFill>
                  <a:schemeClr val="tx1"/>
                </a:solidFill>
                <a:effectLst/>
                <a:latin typeface="+mn-lt"/>
                <a:ea typeface="+mn-ea"/>
                <a:cs typeface="+mn-cs"/>
              </a:rPr>
              <a:t>	After the investigator completes the Holdback List, he or she signs it, noting the date and the time, and has a witness do the same. This helps to show that the Holdback List was actually completed prior to the beginning of the interview/interrogation. In custodial interviews, that fact can also be preserved on the recording itself. When the lights are turned on in the interview room and the recording is started, prior to bringing the suspect into the room, the investigator can hold the Holdback List up to the room’s camera for a few seconds, and then read the Holdback List aloud.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39</a:t>
            </a:fld>
            <a:endParaRPr lang="en-US"/>
          </a:p>
        </p:txBody>
      </p:sp>
    </p:spTree>
    <p:extLst>
      <p:ext uri="{BB962C8B-B14F-4D97-AF65-F5344CB8AC3E}">
        <p14:creationId xmlns:p14="http://schemas.microsoft.com/office/powerpoint/2010/main" val="289794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by carefully examining the contents of a complete recording of police contact with a suspect can we know which, if any, details were first mentioned by the suspect. This is particularly effective when a written Holdback List appears on camera near the beginning of the recording and the investigator reads the Holdback List aloud; then the suspect enters the room and is continuously recorded (including at least audio recording of restroom breaks or other times out of the interview room); the police never mention items on the Holdback List; and the suspect accurately reports details consistent with the Holdback List in response to nonleading questions and/or the suspect provides details unknown to the police prior to the interview/interrogation but corroborated by subsequent investigation.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45</a:t>
            </a:fld>
            <a:endParaRPr lang="en-US"/>
          </a:p>
        </p:txBody>
      </p:sp>
    </p:spTree>
    <p:extLst>
      <p:ext uri="{BB962C8B-B14F-4D97-AF65-F5344CB8AC3E}">
        <p14:creationId xmlns:p14="http://schemas.microsoft.com/office/powerpoint/2010/main" val="329401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Imagine that, in a particular case, the police investigated before they interrogated. The police developed both parts of a Holdback List, listing some known details that would be kept secret from the public, witnesses, persons of interest, and suspects; and also listing unknown details that the true perpetrator would likely know. After completing the Holdback List, a detective engaged the suspect in an interview/interrogation, and the suspect eventually made an admission. The detective continued the interview/interrogation, asking nonleading questions to elicit a detailed post-admission narrative. That is, the detective encouraged the suspect to tell the complete story in his own words. The entire interaction between the suspect and police was electronically recorded. Now what?</a:t>
            </a:r>
          </a:p>
          <a:p>
            <a:r>
              <a:rPr lang="en-US" sz="1200" kern="1200" dirty="0" smtClean="0">
                <a:solidFill>
                  <a:schemeClr val="tx1"/>
                </a:solidFill>
                <a:effectLst/>
                <a:latin typeface="+mn-lt"/>
                <a:ea typeface="+mn-ea"/>
                <a:cs typeface="+mn-cs"/>
              </a:rPr>
              <a:t>	What we want to know is, did the suspect provide inside information regarding the details of the crime? Did the suspect include some or all of the Known Details that were included on the Holdback List? If so, which of those details were never mentioned by the police during their interaction with the suspect? Did the suspect provide the details in response to open-ended questions, or only in response to leading questions? For each detail provided by the suspect, was the detail an accurate match to independently collected evidence? </a:t>
            </a:r>
          </a:p>
          <a:p>
            <a:r>
              <a:rPr lang="en-US" sz="1200" kern="1200" dirty="0" smtClean="0">
                <a:solidFill>
                  <a:schemeClr val="tx1"/>
                </a:solidFill>
                <a:effectLst/>
                <a:latin typeface="+mn-lt"/>
                <a:ea typeface="+mn-ea"/>
                <a:cs typeface="+mn-cs"/>
              </a:rPr>
              <a:t>	Did the suspect provide information regarding details not known by the police prior to the interview/interrogation? If so, has subsequent investigation corroborated the suspect’s story? Does each detail provided by the suspect accurately match independent evidence, or not?</a:t>
            </a:r>
          </a:p>
        </p:txBody>
      </p:sp>
      <p:sp>
        <p:nvSpPr>
          <p:cNvPr id="4" name="Slide Number Placeholder 3"/>
          <p:cNvSpPr>
            <a:spLocks noGrp="1"/>
          </p:cNvSpPr>
          <p:nvPr>
            <p:ph type="sldNum" sz="quarter" idx="10"/>
          </p:nvPr>
        </p:nvSpPr>
        <p:spPr/>
        <p:txBody>
          <a:bodyPr/>
          <a:lstStyle/>
          <a:p>
            <a:fld id="{C247C232-5D3D-4640-B1CF-68AC65AB3253}" type="slidenum">
              <a:rPr lang="en-US" smtClean="0"/>
              <a:t>46</a:t>
            </a:fld>
            <a:endParaRPr lang="en-US"/>
          </a:p>
        </p:txBody>
      </p:sp>
    </p:spTree>
    <p:extLst>
      <p:ext uri="{BB962C8B-B14F-4D97-AF65-F5344CB8AC3E}">
        <p14:creationId xmlns:p14="http://schemas.microsoft.com/office/powerpoint/2010/main" val="307005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If the police have conducted the investigation conscientiously, these are very straightforward questions. The Inside Information Checklist (Appendix 2) provides a way to organize the details of an investigation, including the details of the suspect’s statement, so that we can see whether the suspect provided accurate, independently verified details that show that he knew inside information about a crime to which he has confessed.</a:t>
            </a:r>
          </a:p>
          <a:p>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47</a:t>
            </a:fld>
            <a:endParaRPr lang="en-US"/>
          </a:p>
        </p:txBody>
      </p:sp>
    </p:spTree>
    <p:extLst>
      <p:ext uri="{BB962C8B-B14F-4D97-AF65-F5344CB8AC3E}">
        <p14:creationId xmlns:p14="http://schemas.microsoft.com/office/powerpoint/2010/main" val="117191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my great surprise, when I analyzed these case materials I found that not just a few, but almost all, of these exonerees’ confessions were contaminated. I sought out trial materials and court records for all 40 exonerees who falsely confessed, and I was able to obtain them for all 40. I also located the text of written confession statements for most of these exonerees. All of those records provided a rich source of material.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8</a:t>
            </a:fld>
            <a:endParaRPr lang="en-US"/>
          </a:p>
        </p:txBody>
      </p:sp>
    </p:spTree>
    <p:extLst>
      <p:ext uri="{BB962C8B-B14F-4D97-AF65-F5344CB8AC3E}">
        <p14:creationId xmlns:p14="http://schemas.microsoft.com/office/powerpoint/2010/main" val="81252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Instead, police said that these innocent people gave rich, detailed, and accurate information about the crime, including what police described as ‘inside information’ that only the true culprit could have known.”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9</a:t>
            </a:fld>
            <a:endParaRPr lang="en-US"/>
          </a:p>
        </p:txBody>
      </p:sp>
    </p:spTree>
    <p:extLst>
      <p:ext uri="{BB962C8B-B14F-4D97-AF65-F5344CB8AC3E}">
        <p14:creationId xmlns:p14="http://schemas.microsoft.com/office/powerpoint/2010/main" val="268924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10</a:t>
            </a:fld>
            <a:endParaRPr lang="en-US"/>
          </a:p>
        </p:txBody>
      </p:sp>
    </p:spTree>
    <p:extLst>
      <p:ext uri="{BB962C8B-B14F-4D97-AF65-F5344CB8AC3E}">
        <p14:creationId xmlns:p14="http://schemas.microsoft.com/office/powerpoint/2010/main" val="268924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that time, Garrett has continued to analyze known cases of false confessions, and the results continue to demonstrate the problem of contamination during police interrogation: “In just the last five years [2009 to 2014], there has been a new surge in false confessions—a set of 23 more false confessions among DNA exonerations.” All but two of these new cases of wrongful conviction show evidence of contamination during police interrogation. Again, police said that these innocent people gave rich, detailed, and accurate information about the crime, including what police described as ‘inside information’ that only the true culprit could have known.</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12</a:t>
            </a:fld>
            <a:endParaRPr lang="en-US"/>
          </a:p>
        </p:txBody>
      </p:sp>
    </p:spTree>
    <p:extLst>
      <p:ext uri="{BB962C8B-B14F-4D97-AF65-F5344CB8AC3E}">
        <p14:creationId xmlns:p14="http://schemas.microsoft.com/office/powerpoint/2010/main" val="354398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13</a:t>
            </a:fld>
            <a:endParaRPr lang="en-US"/>
          </a:p>
        </p:txBody>
      </p:sp>
    </p:spTree>
    <p:extLst>
      <p:ext uri="{BB962C8B-B14F-4D97-AF65-F5344CB8AC3E}">
        <p14:creationId xmlns:p14="http://schemas.microsoft.com/office/powerpoint/2010/main" val="354398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14</a:t>
            </a:fld>
            <a:endParaRPr lang="en-US"/>
          </a:p>
        </p:txBody>
      </p:sp>
    </p:spTree>
    <p:extLst>
      <p:ext uri="{BB962C8B-B14F-4D97-AF65-F5344CB8AC3E}">
        <p14:creationId xmlns:p14="http://schemas.microsoft.com/office/powerpoint/2010/main" val="354398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15</a:t>
            </a:fld>
            <a:endParaRPr lang="en-US"/>
          </a:p>
        </p:txBody>
      </p:sp>
    </p:spTree>
    <p:extLst>
      <p:ext uri="{BB962C8B-B14F-4D97-AF65-F5344CB8AC3E}">
        <p14:creationId xmlns:p14="http://schemas.microsoft.com/office/powerpoint/2010/main" val="354398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7C232-5D3D-4640-B1CF-68AC65AB3253}" type="slidenum">
              <a:rPr lang="en-US" smtClean="0"/>
              <a:t>16</a:t>
            </a:fld>
            <a:endParaRPr lang="en-US"/>
          </a:p>
        </p:txBody>
      </p:sp>
    </p:spTree>
    <p:extLst>
      <p:ext uri="{BB962C8B-B14F-4D97-AF65-F5344CB8AC3E}">
        <p14:creationId xmlns:p14="http://schemas.microsoft.com/office/powerpoint/2010/main" val="354398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x-none"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3/21/15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3/21/15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3/21/15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3/21/15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3/21/15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3/21/15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3/21/15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x-none"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3/21/15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blg2n@eservices.virginia.edu" TargetMode="External"/><Relationship Id="rId3" Type="http://schemas.openxmlformats.org/officeDocument/2006/relationships/hyperlink" Target="mailto:gregdeclue@m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papers.ssrn.com/sol3/papers.cfm?abstract_id=248553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etconfessions.com/" TargetMode="External"/><Relationship Id="rId4" Type="http://schemas.openxmlformats.org/officeDocument/2006/relationships/hyperlink" Target="mailto:confessiongetter@att.net" TargetMode="External"/><Relationship Id="rId1" Type="http://schemas.openxmlformats.org/officeDocument/2006/relationships/slideLayout" Target="../slideLayouts/slideLayout7.xml"/><Relationship Id="rId2" Type="http://schemas.openxmlformats.org/officeDocument/2006/relationships/hyperlink" Target="mailto:gregdeclue@m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law.umich.edu/special/exoneration/Pages/ExonerationsContribFactorsByCrime.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getconfessions.com/" TargetMode="External"/><Relationship Id="rId4" Type="http://schemas.openxmlformats.org/officeDocument/2006/relationships/hyperlink" Target="mailto:confessiongetter@att.net" TargetMode="External"/><Relationship Id="rId1" Type="http://schemas.openxmlformats.org/officeDocument/2006/relationships/slideLayout" Target="../slideLayouts/slideLayout7.xml"/><Relationship Id="rId2" Type="http://schemas.openxmlformats.org/officeDocument/2006/relationships/hyperlink" Target="mailto:gregdeclue@me.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Microsoft_Word_Document3.docx"/><Relationship Id="rId5"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tanfordlawreview.org/sites/default/files/articles/Garrett.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01863"/>
          </a:xfrm>
          <a:prstGeom prst="rect">
            <a:avLst/>
          </a:prstGeom>
          <a:noFill/>
        </p:spPr>
        <p:txBody>
          <a:bodyPr wrap="square" rtlCol="0">
            <a:spAutoFit/>
          </a:bodyPr>
          <a:lstStyle/>
          <a:p>
            <a:pPr algn="ctr"/>
            <a:r>
              <a:rPr lang="en-US" sz="4400" b="1" dirty="0" smtClean="0"/>
              <a:t>Contaminated Confessions Revisited</a:t>
            </a:r>
          </a:p>
          <a:p>
            <a:pPr algn="ctr"/>
            <a:endParaRPr lang="en-US" sz="3600" dirty="0"/>
          </a:p>
          <a:p>
            <a:pPr algn="ctr"/>
            <a:r>
              <a:rPr lang="en-US" sz="3600" dirty="0" smtClean="0"/>
              <a:t>Research by </a:t>
            </a:r>
            <a:r>
              <a:rPr lang="en-US" sz="3600" b="1" dirty="0" smtClean="0"/>
              <a:t>Brandon L. Garrett</a:t>
            </a:r>
            <a:r>
              <a:rPr lang="en-US" sz="3600" dirty="0" smtClean="0"/>
              <a:t>, Professor of Law, University of Virginia School of Law</a:t>
            </a:r>
          </a:p>
          <a:p>
            <a:pPr algn="ctr"/>
            <a:r>
              <a:rPr lang="en-US" sz="3600" dirty="0">
                <a:hlinkClick r:id="rId2"/>
              </a:rPr>
              <a:t>blg2n@</a:t>
            </a:r>
            <a:r>
              <a:rPr lang="en-US" sz="3600" dirty="0" smtClean="0">
                <a:hlinkClick r:id="rId2"/>
              </a:rPr>
              <a:t>eservices.virginia.edu</a:t>
            </a:r>
            <a:r>
              <a:rPr lang="en-US" sz="3600" dirty="0" smtClean="0"/>
              <a:t> </a:t>
            </a:r>
          </a:p>
          <a:p>
            <a:pPr algn="ctr"/>
            <a:endParaRPr lang="en-US" sz="3600" dirty="0"/>
          </a:p>
          <a:p>
            <a:pPr algn="ctr"/>
            <a:r>
              <a:rPr lang="en-US" sz="3600" dirty="0" smtClean="0"/>
              <a:t>Presented by Gregory DeClue, Ph.D., ABPP</a:t>
            </a:r>
          </a:p>
          <a:p>
            <a:pPr algn="ctr"/>
            <a:r>
              <a:rPr lang="en-US" sz="3600" dirty="0" smtClean="0"/>
              <a:t>Forensic Psychologist</a:t>
            </a:r>
          </a:p>
          <a:p>
            <a:pPr algn="ctr"/>
            <a:r>
              <a:rPr lang="en-US" sz="3600" dirty="0" smtClean="0"/>
              <a:t>Sarasota, FL</a:t>
            </a:r>
          </a:p>
          <a:p>
            <a:pPr algn="ctr"/>
            <a:r>
              <a:rPr lang="en-US" sz="3600" dirty="0"/>
              <a:t>http://</a:t>
            </a:r>
            <a:r>
              <a:rPr lang="en-US" sz="3600" dirty="0" err="1"/>
              <a:t>gregdeclue.myakkatech.com</a:t>
            </a:r>
            <a:r>
              <a:rPr lang="en-US" sz="3600" dirty="0"/>
              <a:t> </a:t>
            </a:r>
          </a:p>
          <a:p>
            <a:pPr algn="ctr"/>
            <a:r>
              <a:rPr lang="en-US" sz="3600" dirty="0">
                <a:hlinkClick r:id="rId3"/>
              </a:rPr>
              <a:t>gregdeclue@me.com</a:t>
            </a:r>
            <a:endParaRPr lang="en-US" sz="3600" dirty="0"/>
          </a:p>
          <a:p>
            <a:pPr algn="ctr"/>
            <a:r>
              <a:rPr lang="en-US" sz="3600" dirty="0"/>
              <a:t>941-951-6674 </a:t>
            </a:r>
            <a:r>
              <a:rPr lang="en-US" sz="3600" dirty="0" smtClean="0"/>
              <a:t> </a:t>
            </a:r>
            <a:endParaRPr lang="en-US" sz="3600" dirty="0"/>
          </a:p>
        </p:txBody>
      </p:sp>
    </p:spTree>
    <p:extLst>
      <p:ext uri="{BB962C8B-B14F-4D97-AF65-F5344CB8AC3E}">
        <p14:creationId xmlns:p14="http://schemas.microsoft.com/office/powerpoint/2010/main" val="41433479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001643"/>
          </a:xfrm>
          <a:prstGeom prst="rect">
            <a:avLst/>
          </a:prstGeom>
        </p:spPr>
        <p:txBody>
          <a:bodyPr wrap="square">
            <a:spAutoFit/>
          </a:bodyPr>
          <a:lstStyle/>
          <a:p>
            <a:endParaRPr lang="en-US" sz="4800" dirty="0" smtClean="0"/>
          </a:p>
          <a:p>
            <a:r>
              <a:rPr lang="en-US" sz="4800" dirty="0" smtClean="0"/>
              <a:t>Instead</a:t>
            </a:r>
            <a:r>
              <a:rPr lang="en-US" sz="4800" dirty="0"/>
              <a:t>, police said that these innocent people gave rich, detailed, and accurate information about the crime, including what police described as ‘inside information’ that only the true culprit could have known.” </a:t>
            </a:r>
          </a:p>
        </p:txBody>
      </p:sp>
    </p:spTree>
    <p:extLst>
      <p:ext uri="{BB962C8B-B14F-4D97-AF65-F5344CB8AC3E}">
        <p14:creationId xmlns:p14="http://schemas.microsoft.com/office/powerpoint/2010/main" val="9770400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endParaRPr lang="en-US" sz="4800" dirty="0" smtClean="0"/>
          </a:p>
          <a:p>
            <a:r>
              <a:rPr lang="en-US" sz="4800" dirty="0" smtClean="0"/>
              <a:t>Brandon </a:t>
            </a:r>
            <a:r>
              <a:rPr lang="en-US" sz="4800" dirty="0"/>
              <a:t>L. Garrett, “Contaminated Confessions Revisited,” </a:t>
            </a:r>
            <a:r>
              <a:rPr lang="en-US" sz="4800" i="1" dirty="0"/>
              <a:t>Virginia Law Review, Vol. 101, </a:t>
            </a:r>
            <a:r>
              <a:rPr lang="en-US" sz="4800" dirty="0"/>
              <a:t>(2015 Forthcoming). </a:t>
            </a:r>
            <a:endParaRPr lang="en-US" sz="4800" dirty="0" smtClean="0"/>
          </a:p>
          <a:p>
            <a:r>
              <a:rPr lang="en-US" sz="4800" u="sng" dirty="0">
                <a:hlinkClick r:id="rId2"/>
              </a:rPr>
              <a:t>http://papers.ssrn.com/sol3/papers.cfm?abstract_id=2485536</a:t>
            </a:r>
            <a:r>
              <a:rPr lang="en-US" sz="4800" dirty="0"/>
              <a:t> </a:t>
            </a:r>
          </a:p>
        </p:txBody>
      </p:sp>
    </p:spTree>
    <p:extLst>
      <p:ext uri="{BB962C8B-B14F-4D97-AF65-F5344CB8AC3E}">
        <p14:creationId xmlns:p14="http://schemas.microsoft.com/office/powerpoint/2010/main" val="11005400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86841628"/>
              </p:ext>
            </p:extLst>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1371600">
                <a:tc>
                  <a:txBody>
                    <a:bodyPr/>
                    <a:lstStyle/>
                    <a:p>
                      <a:pPr marL="0" marR="0" algn="ctr">
                        <a:spcBef>
                          <a:spcPts val="0"/>
                        </a:spcBef>
                        <a:spcAft>
                          <a:spcPts val="0"/>
                        </a:spcAft>
                      </a:pPr>
                      <a:r>
                        <a:rPr lang="en-US" sz="2400">
                          <a:effectLst/>
                          <a:latin typeface="Times New Roman"/>
                          <a:ea typeface="ＭＳ 明朝"/>
                          <a:cs typeface="Times New Roman"/>
                        </a:rPr>
                        <a:t> </a:t>
                      </a:r>
                      <a:endParaRPr lang="en-US" sz="2400">
                        <a:effectLst/>
                        <a:latin typeface="Arial"/>
                        <a:ea typeface="ＭＳ 明朝"/>
                        <a:cs typeface="Times New Roman"/>
                      </a:endParaRPr>
                    </a:p>
                  </a:txBody>
                  <a:tcPr marL="68580" marR="68580" marT="0" marB="0"/>
                </a:tc>
                <a:tc gridSpan="2">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Contaminated </a:t>
                      </a:r>
                      <a:r>
                        <a:rPr lang="en-US" sz="2400" dirty="0">
                          <a:effectLst/>
                          <a:latin typeface="Times New Roman"/>
                          <a:ea typeface="ＭＳ 明朝"/>
                          <a:cs typeface="Times New Roman"/>
                        </a:rPr>
                        <a:t>with Inside Information</a:t>
                      </a:r>
                      <a:endParaRPr lang="en-US" sz="2400" dirty="0">
                        <a:effectLst/>
                        <a:latin typeface="Arial"/>
                        <a:ea typeface="ＭＳ 明朝"/>
                        <a:cs typeface="Times New Roman"/>
                      </a:endParaRPr>
                    </a:p>
                  </a:txBody>
                  <a:tcPr marL="68580" marR="68580" marT="0" marB="0"/>
                </a:tc>
                <a:tc hMerge="1">
                  <a:txBody>
                    <a:bodyPr/>
                    <a:lstStyle/>
                    <a:p>
                      <a:endParaRPr lang="en-US"/>
                    </a:p>
                  </a:txBody>
                  <a:tcPr/>
                </a:tc>
              </a:tr>
              <a:tr h="1371600">
                <a:tc>
                  <a:txBody>
                    <a:bodyPr/>
                    <a:lstStyle/>
                    <a:p>
                      <a:pPr marL="0" marR="0" algn="ctr">
                        <a:spcBef>
                          <a:spcPts val="0"/>
                        </a:spcBef>
                        <a:spcAft>
                          <a:spcPts val="0"/>
                        </a:spcAft>
                      </a:pPr>
                      <a:r>
                        <a:rPr lang="en-US" sz="2400">
                          <a:effectLst/>
                          <a:latin typeface="Times New Roman"/>
                          <a:ea typeface="ＭＳ 明朝"/>
                          <a:cs typeface="Times New Roman"/>
                        </a:rPr>
                        <a:t> </a:t>
                      </a:r>
                      <a:endParaRPr lang="en-US" sz="240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Number</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Percent</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a:effectLst/>
                          <a:latin typeface="Times New Roman"/>
                          <a:ea typeface="ＭＳ 明朝"/>
                          <a:cs typeface="Times New Roman"/>
                        </a:rPr>
                        <a:t>40 False Confessions (1989-2009)</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38</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95</a:t>
                      </a:r>
                      <a:r>
                        <a:rPr lang="en-US" sz="2400" dirty="0">
                          <a:effectLst/>
                          <a:latin typeface="Times New Roman"/>
                          <a:ea typeface="ＭＳ 明朝"/>
                          <a:cs typeface="Times New Roman"/>
                        </a:rPr>
                        <a:t>%</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26 </a:t>
                      </a:r>
                      <a:r>
                        <a:rPr lang="en-US" sz="2400" dirty="0">
                          <a:effectLst/>
                          <a:latin typeface="Times New Roman"/>
                          <a:ea typeface="ＭＳ 明朝"/>
                          <a:cs typeface="Times New Roman"/>
                        </a:rPr>
                        <a:t>False Confessions (2009-2014)</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24</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92%</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66 </a:t>
                      </a:r>
                      <a:r>
                        <a:rPr lang="en-US" sz="2400" dirty="0">
                          <a:effectLst/>
                          <a:latin typeface="Times New Roman"/>
                          <a:ea typeface="ＭＳ 明朝"/>
                          <a:cs typeface="Times New Roman"/>
                        </a:rPr>
                        <a:t>False Confessions (Total)</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62</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94</a:t>
                      </a:r>
                      <a:r>
                        <a:rPr lang="en-US" sz="2400" dirty="0">
                          <a:effectLst/>
                          <a:latin typeface="Times New Roman"/>
                          <a:ea typeface="ＭＳ 明朝"/>
                          <a:cs typeface="Times New Roman"/>
                        </a:rPr>
                        <a:t>%</a:t>
                      </a:r>
                      <a:endParaRPr lang="en-US" sz="2400" dirty="0">
                        <a:effectLst/>
                        <a:latin typeface="Arial"/>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5210262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06354184"/>
              </p:ext>
            </p:extLst>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1371600">
                <a:tc>
                  <a:txBody>
                    <a:bodyPr/>
                    <a:lstStyle/>
                    <a:p>
                      <a:pPr marL="0" marR="0" algn="ctr">
                        <a:spcBef>
                          <a:spcPts val="0"/>
                        </a:spcBef>
                        <a:spcAft>
                          <a:spcPts val="0"/>
                        </a:spcAft>
                      </a:pPr>
                      <a:r>
                        <a:rPr lang="en-US" sz="2400">
                          <a:effectLst/>
                          <a:latin typeface="Times New Roman"/>
                          <a:ea typeface="ＭＳ 明朝"/>
                          <a:cs typeface="Times New Roman"/>
                        </a:rPr>
                        <a:t> </a:t>
                      </a:r>
                      <a:endParaRPr lang="en-US" sz="2400">
                        <a:effectLst/>
                        <a:latin typeface="Arial"/>
                        <a:ea typeface="ＭＳ 明朝"/>
                        <a:cs typeface="Times New Roman"/>
                      </a:endParaRPr>
                    </a:p>
                  </a:txBody>
                  <a:tcPr marL="68580" marR="68580" marT="0" marB="0"/>
                </a:tc>
                <a:tc gridSpan="2">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Interrogation More than Three Hours</a:t>
                      </a:r>
                      <a:endParaRPr lang="en-US" sz="2400" dirty="0">
                        <a:effectLst/>
                        <a:latin typeface="Arial"/>
                        <a:ea typeface="ＭＳ 明朝"/>
                        <a:cs typeface="Times New Roman"/>
                      </a:endParaRPr>
                    </a:p>
                  </a:txBody>
                  <a:tcPr marL="68580" marR="68580" marT="0" marB="0"/>
                </a:tc>
                <a:tc hMerge="1">
                  <a:txBody>
                    <a:bodyPr/>
                    <a:lstStyle/>
                    <a:p>
                      <a:endParaRPr lang="en-US"/>
                    </a:p>
                  </a:txBody>
                  <a:tcPr/>
                </a:tc>
              </a:tr>
              <a:tr h="1371600">
                <a:tc>
                  <a:txBody>
                    <a:bodyPr/>
                    <a:lstStyle/>
                    <a:p>
                      <a:pPr marL="0" marR="0" algn="ctr">
                        <a:spcBef>
                          <a:spcPts val="0"/>
                        </a:spcBef>
                        <a:spcAft>
                          <a:spcPts val="0"/>
                        </a:spcAft>
                      </a:pPr>
                      <a:r>
                        <a:rPr lang="en-US" sz="2400">
                          <a:effectLst/>
                          <a:latin typeface="Times New Roman"/>
                          <a:ea typeface="ＭＳ 明朝"/>
                          <a:cs typeface="Times New Roman"/>
                        </a:rPr>
                        <a:t> </a:t>
                      </a:r>
                      <a:endParaRPr lang="en-US" sz="240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Number</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Percent</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a:effectLst/>
                          <a:latin typeface="Times New Roman"/>
                          <a:ea typeface="ＭＳ 明朝"/>
                          <a:cs typeface="Times New Roman"/>
                        </a:rPr>
                        <a:t>40 False Confessions (1989-2009)</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36</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90%</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26 </a:t>
                      </a:r>
                      <a:r>
                        <a:rPr lang="en-US" sz="2400" dirty="0">
                          <a:effectLst/>
                          <a:latin typeface="Times New Roman"/>
                          <a:ea typeface="ＭＳ 明朝"/>
                          <a:cs typeface="Times New Roman"/>
                        </a:rPr>
                        <a:t>False Confessions (2009-2014)</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25</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96%</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66 </a:t>
                      </a:r>
                      <a:r>
                        <a:rPr lang="en-US" sz="2400" dirty="0">
                          <a:effectLst/>
                          <a:latin typeface="Times New Roman"/>
                          <a:ea typeface="ＭＳ 明朝"/>
                          <a:cs typeface="Times New Roman"/>
                        </a:rPr>
                        <a:t>False Confessions (Total)</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61</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92%</a:t>
                      </a:r>
                      <a:endParaRPr lang="en-US" sz="2400" dirty="0">
                        <a:effectLst/>
                        <a:latin typeface="Arial"/>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042170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00468062"/>
              </p:ext>
            </p:extLst>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1371600">
                <a:tc>
                  <a:txBody>
                    <a:bodyPr/>
                    <a:lstStyle/>
                    <a:p>
                      <a:pPr marL="0" marR="0" algn="ctr">
                        <a:spcBef>
                          <a:spcPts val="0"/>
                        </a:spcBef>
                        <a:spcAft>
                          <a:spcPts val="0"/>
                        </a:spcAft>
                      </a:pPr>
                      <a:r>
                        <a:rPr lang="en-US" sz="2400">
                          <a:effectLst/>
                          <a:latin typeface="Times New Roman"/>
                          <a:ea typeface="ＭＳ 明朝"/>
                          <a:cs typeface="Times New Roman"/>
                        </a:rPr>
                        <a:t> </a:t>
                      </a:r>
                      <a:endParaRPr lang="en-US" sz="2400">
                        <a:effectLst/>
                        <a:latin typeface="Arial"/>
                        <a:ea typeface="ＭＳ 明朝"/>
                        <a:cs typeface="Times New Roman"/>
                      </a:endParaRPr>
                    </a:p>
                  </a:txBody>
                  <a:tcPr marL="68580" marR="68580" marT="0" marB="0"/>
                </a:tc>
                <a:tc gridSpan="2">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Guilty Pleas</a:t>
                      </a:r>
                      <a:endParaRPr lang="en-US" sz="2400" dirty="0">
                        <a:effectLst/>
                        <a:latin typeface="Arial"/>
                        <a:ea typeface="ＭＳ 明朝"/>
                        <a:cs typeface="Times New Roman"/>
                      </a:endParaRPr>
                    </a:p>
                  </a:txBody>
                  <a:tcPr marL="68580" marR="68580" marT="0" marB="0"/>
                </a:tc>
                <a:tc hMerge="1">
                  <a:txBody>
                    <a:bodyPr/>
                    <a:lstStyle/>
                    <a:p>
                      <a:endParaRPr lang="en-US"/>
                    </a:p>
                  </a:txBody>
                  <a:tcPr/>
                </a:tc>
              </a:tr>
              <a:tr h="1371600">
                <a:tc>
                  <a:txBody>
                    <a:bodyPr/>
                    <a:lstStyle/>
                    <a:p>
                      <a:pPr marL="0" marR="0" algn="ctr">
                        <a:spcBef>
                          <a:spcPts val="0"/>
                        </a:spcBef>
                        <a:spcAft>
                          <a:spcPts val="0"/>
                        </a:spcAft>
                      </a:pPr>
                      <a:r>
                        <a:rPr lang="en-US" sz="2400" dirty="0">
                          <a:effectLst/>
                          <a:latin typeface="Times New Roman"/>
                          <a:ea typeface="ＭＳ 明朝"/>
                          <a:cs typeface="Times New Roman"/>
                        </a:rPr>
                        <a:t> </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Number</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Percent</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a:effectLst/>
                          <a:latin typeface="Times New Roman"/>
                          <a:ea typeface="ＭＳ 明朝"/>
                          <a:cs typeface="Times New Roman"/>
                        </a:rPr>
                        <a:t>40 False Confessions (1989-2009)</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10</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25</a:t>
                      </a:r>
                      <a:r>
                        <a:rPr lang="en-US" sz="2400" dirty="0">
                          <a:effectLst/>
                          <a:latin typeface="Times New Roman"/>
                          <a:ea typeface="ＭＳ 明朝"/>
                          <a:cs typeface="Times New Roman"/>
                        </a:rPr>
                        <a:t>%</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26 </a:t>
                      </a:r>
                      <a:r>
                        <a:rPr lang="en-US" sz="2400" dirty="0">
                          <a:effectLst/>
                          <a:latin typeface="Times New Roman"/>
                          <a:ea typeface="ＭＳ 明朝"/>
                          <a:cs typeface="Times New Roman"/>
                        </a:rPr>
                        <a:t>False Confessions (2009-2014)</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8</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31%</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66 </a:t>
                      </a:r>
                      <a:r>
                        <a:rPr lang="en-US" sz="2400" dirty="0">
                          <a:effectLst/>
                          <a:latin typeface="Times New Roman"/>
                          <a:ea typeface="ＭＳ 明朝"/>
                          <a:cs typeface="Times New Roman"/>
                        </a:rPr>
                        <a:t>False Confessions (Total)</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18</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27%</a:t>
                      </a:r>
                      <a:endParaRPr lang="en-US" sz="2400" dirty="0">
                        <a:effectLst/>
                        <a:latin typeface="Arial"/>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4274682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88083497"/>
              </p:ext>
            </p:extLst>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1371600">
                <a:tc>
                  <a:txBody>
                    <a:bodyPr/>
                    <a:lstStyle/>
                    <a:p>
                      <a:pPr marL="0" marR="0" algn="ctr">
                        <a:spcBef>
                          <a:spcPts val="0"/>
                        </a:spcBef>
                        <a:spcAft>
                          <a:spcPts val="0"/>
                        </a:spcAft>
                      </a:pPr>
                      <a:r>
                        <a:rPr lang="en-US" sz="2400">
                          <a:effectLst/>
                          <a:latin typeface="Times New Roman"/>
                          <a:ea typeface="ＭＳ 明朝"/>
                          <a:cs typeface="Times New Roman"/>
                        </a:rPr>
                        <a:t> </a:t>
                      </a:r>
                      <a:endParaRPr lang="en-US" sz="2400">
                        <a:effectLst/>
                        <a:latin typeface="Arial"/>
                        <a:ea typeface="ＭＳ 明朝"/>
                        <a:cs typeface="Times New Roman"/>
                      </a:endParaRPr>
                    </a:p>
                  </a:txBody>
                  <a:tcPr marL="68580" marR="68580" marT="0" marB="0"/>
                </a:tc>
                <a:tc gridSpan="2">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Juveniles</a:t>
                      </a:r>
                      <a:endParaRPr lang="en-US" sz="2400" dirty="0">
                        <a:effectLst/>
                        <a:latin typeface="Arial"/>
                        <a:ea typeface="ＭＳ 明朝"/>
                        <a:cs typeface="Times New Roman"/>
                      </a:endParaRPr>
                    </a:p>
                  </a:txBody>
                  <a:tcPr marL="68580" marR="68580" marT="0" marB="0"/>
                </a:tc>
                <a:tc hMerge="1">
                  <a:txBody>
                    <a:bodyPr/>
                    <a:lstStyle/>
                    <a:p>
                      <a:endParaRPr lang="en-US"/>
                    </a:p>
                  </a:txBody>
                  <a:tcPr/>
                </a:tc>
              </a:tr>
              <a:tr h="1371600">
                <a:tc>
                  <a:txBody>
                    <a:bodyPr/>
                    <a:lstStyle/>
                    <a:p>
                      <a:pPr marL="0" marR="0" algn="ctr">
                        <a:spcBef>
                          <a:spcPts val="0"/>
                        </a:spcBef>
                        <a:spcAft>
                          <a:spcPts val="0"/>
                        </a:spcAft>
                      </a:pPr>
                      <a:r>
                        <a:rPr lang="en-US" sz="2400" dirty="0">
                          <a:effectLst/>
                          <a:latin typeface="Times New Roman"/>
                          <a:ea typeface="ＭＳ 明朝"/>
                          <a:cs typeface="Times New Roman"/>
                        </a:rPr>
                        <a:t> </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Number</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Percent</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a:effectLst/>
                          <a:latin typeface="Times New Roman"/>
                          <a:ea typeface="ＭＳ 明朝"/>
                          <a:cs typeface="Times New Roman"/>
                        </a:rPr>
                        <a:t>40 False Confessions (1989-2009)</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13</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33%</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26 </a:t>
                      </a:r>
                      <a:r>
                        <a:rPr lang="en-US" sz="2400" dirty="0">
                          <a:effectLst/>
                          <a:latin typeface="Times New Roman"/>
                          <a:ea typeface="ＭＳ 明朝"/>
                          <a:cs typeface="Times New Roman"/>
                        </a:rPr>
                        <a:t>False Confessions (2009-2014)</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10</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38%</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66 </a:t>
                      </a:r>
                      <a:r>
                        <a:rPr lang="en-US" sz="2400" dirty="0">
                          <a:effectLst/>
                          <a:latin typeface="Times New Roman"/>
                          <a:ea typeface="ＭＳ 明朝"/>
                          <a:cs typeface="Times New Roman"/>
                        </a:rPr>
                        <a:t>False Confessions (Total)</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23</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35%</a:t>
                      </a:r>
                      <a:endParaRPr lang="en-US" sz="2400" dirty="0">
                        <a:effectLst/>
                        <a:latin typeface="Arial"/>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2381954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84664622"/>
              </p:ext>
            </p:extLst>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1371600">
                <a:tc>
                  <a:txBody>
                    <a:bodyPr/>
                    <a:lstStyle/>
                    <a:p>
                      <a:pPr marL="0" marR="0" algn="ctr">
                        <a:spcBef>
                          <a:spcPts val="0"/>
                        </a:spcBef>
                        <a:spcAft>
                          <a:spcPts val="0"/>
                        </a:spcAft>
                      </a:pPr>
                      <a:r>
                        <a:rPr lang="en-US" sz="2400">
                          <a:effectLst/>
                          <a:latin typeface="Times New Roman"/>
                          <a:ea typeface="ＭＳ 明朝"/>
                          <a:cs typeface="Times New Roman"/>
                        </a:rPr>
                        <a:t> </a:t>
                      </a:r>
                      <a:endParaRPr lang="en-US" sz="2400">
                        <a:effectLst/>
                        <a:latin typeface="Arial"/>
                        <a:ea typeface="ＭＳ 明朝"/>
                        <a:cs typeface="Times New Roman"/>
                      </a:endParaRPr>
                    </a:p>
                  </a:txBody>
                  <a:tcPr marL="68580" marR="68580" marT="0" marB="0"/>
                </a:tc>
                <a:tc gridSpan="2">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Intellectually</a:t>
                      </a:r>
                      <a:r>
                        <a:rPr lang="en-US" sz="2400" baseline="0" dirty="0" smtClean="0">
                          <a:effectLst/>
                          <a:latin typeface="Times New Roman"/>
                          <a:ea typeface="ＭＳ 明朝"/>
                          <a:cs typeface="Times New Roman"/>
                        </a:rPr>
                        <a:t> Disabled or Mentally Ill</a:t>
                      </a:r>
                      <a:endParaRPr lang="en-US" sz="2400" dirty="0">
                        <a:effectLst/>
                        <a:latin typeface="Arial"/>
                        <a:ea typeface="ＭＳ 明朝"/>
                        <a:cs typeface="Times New Roman"/>
                      </a:endParaRPr>
                    </a:p>
                  </a:txBody>
                  <a:tcPr marL="68580" marR="68580" marT="0" marB="0"/>
                </a:tc>
                <a:tc hMerge="1">
                  <a:txBody>
                    <a:bodyPr/>
                    <a:lstStyle/>
                    <a:p>
                      <a:endParaRPr lang="en-US"/>
                    </a:p>
                  </a:txBody>
                  <a:tcPr/>
                </a:tc>
              </a:tr>
              <a:tr h="1371600">
                <a:tc>
                  <a:txBody>
                    <a:bodyPr/>
                    <a:lstStyle/>
                    <a:p>
                      <a:pPr marL="0" marR="0" algn="ctr">
                        <a:spcBef>
                          <a:spcPts val="0"/>
                        </a:spcBef>
                        <a:spcAft>
                          <a:spcPts val="0"/>
                        </a:spcAft>
                      </a:pPr>
                      <a:r>
                        <a:rPr lang="en-US" sz="2400" dirty="0">
                          <a:effectLst/>
                          <a:latin typeface="Times New Roman"/>
                          <a:ea typeface="ＭＳ 明朝"/>
                          <a:cs typeface="Times New Roman"/>
                        </a:rPr>
                        <a:t> </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Number</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Percent</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a:effectLst/>
                          <a:latin typeface="Times New Roman"/>
                          <a:ea typeface="ＭＳ 明朝"/>
                          <a:cs typeface="Times New Roman"/>
                        </a:rPr>
                        <a:t>40 False Confessions (1989-2009)</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17</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43%</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26 </a:t>
                      </a:r>
                      <a:r>
                        <a:rPr lang="en-US" sz="2400" dirty="0">
                          <a:effectLst/>
                          <a:latin typeface="Times New Roman"/>
                          <a:ea typeface="ＭＳ 明朝"/>
                          <a:cs typeface="Times New Roman"/>
                        </a:rPr>
                        <a:t>False Confessions (2009-2014)</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5</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19%</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66 </a:t>
                      </a:r>
                      <a:r>
                        <a:rPr lang="en-US" sz="2400" dirty="0">
                          <a:effectLst/>
                          <a:latin typeface="Times New Roman"/>
                          <a:ea typeface="ＭＳ 明朝"/>
                          <a:cs typeface="Times New Roman"/>
                        </a:rPr>
                        <a:t>False Confessions (Total)</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22</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33%</a:t>
                      </a:r>
                      <a:endParaRPr lang="en-US" sz="2400" dirty="0">
                        <a:effectLst/>
                        <a:latin typeface="Arial"/>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2221631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76565446"/>
              </p:ext>
            </p:extLst>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1371600">
                <a:tc>
                  <a:txBody>
                    <a:bodyPr/>
                    <a:lstStyle/>
                    <a:p>
                      <a:pPr marL="0" marR="0" algn="ctr">
                        <a:spcBef>
                          <a:spcPts val="0"/>
                        </a:spcBef>
                        <a:spcAft>
                          <a:spcPts val="0"/>
                        </a:spcAft>
                      </a:pPr>
                      <a:r>
                        <a:rPr lang="en-US" sz="2400">
                          <a:effectLst/>
                          <a:latin typeface="Times New Roman"/>
                          <a:ea typeface="ＭＳ 明朝"/>
                          <a:cs typeface="Times New Roman"/>
                        </a:rPr>
                        <a:t> </a:t>
                      </a:r>
                      <a:endParaRPr lang="en-US" sz="2400">
                        <a:effectLst/>
                        <a:latin typeface="Arial"/>
                        <a:ea typeface="ＭＳ 明朝"/>
                        <a:cs typeface="Times New Roman"/>
                      </a:endParaRPr>
                    </a:p>
                  </a:txBody>
                  <a:tcPr marL="68580" marR="68580" marT="0" marB="0"/>
                </a:tc>
                <a:tc gridSpan="2">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Not a Juvenile, Not Identified as Intellectually</a:t>
                      </a:r>
                      <a:r>
                        <a:rPr lang="en-US" sz="2400" baseline="0" dirty="0" smtClean="0">
                          <a:effectLst/>
                          <a:latin typeface="Times New Roman"/>
                          <a:ea typeface="ＭＳ 明朝"/>
                          <a:cs typeface="Times New Roman"/>
                        </a:rPr>
                        <a:t> Disabled or Mentally Ill</a:t>
                      </a:r>
                      <a:endParaRPr lang="en-US" sz="2400" dirty="0">
                        <a:effectLst/>
                        <a:latin typeface="Arial"/>
                        <a:ea typeface="ＭＳ 明朝"/>
                        <a:cs typeface="Times New Roman"/>
                      </a:endParaRPr>
                    </a:p>
                  </a:txBody>
                  <a:tcPr marL="68580" marR="68580" marT="0" marB="0"/>
                </a:tc>
                <a:tc hMerge="1">
                  <a:txBody>
                    <a:bodyPr/>
                    <a:lstStyle/>
                    <a:p>
                      <a:endParaRPr lang="en-US"/>
                    </a:p>
                  </a:txBody>
                  <a:tcPr/>
                </a:tc>
              </a:tr>
              <a:tr h="1371600">
                <a:tc>
                  <a:txBody>
                    <a:bodyPr/>
                    <a:lstStyle/>
                    <a:p>
                      <a:pPr marL="0" marR="0" algn="ctr">
                        <a:spcBef>
                          <a:spcPts val="0"/>
                        </a:spcBef>
                        <a:spcAft>
                          <a:spcPts val="0"/>
                        </a:spcAft>
                      </a:pPr>
                      <a:r>
                        <a:rPr lang="en-US" sz="2400" dirty="0">
                          <a:effectLst/>
                          <a:latin typeface="Times New Roman"/>
                          <a:ea typeface="ＭＳ 明朝"/>
                          <a:cs typeface="Times New Roman"/>
                        </a:rPr>
                        <a:t> </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Number</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Percent</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a:effectLst/>
                          <a:latin typeface="Times New Roman"/>
                          <a:ea typeface="ＭＳ 明朝"/>
                          <a:cs typeface="Times New Roman"/>
                        </a:rPr>
                        <a:t>40 False Confessions (1989-2009)</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14</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35%</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26 </a:t>
                      </a:r>
                      <a:r>
                        <a:rPr lang="en-US" sz="2400" dirty="0">
                          <a:effectLst/>
                          <a:latin typeface="Times New Roman"/>
                          <a:ea typeface="ＭＳ 明朝"/>
                          <a:cs typeface="Times New Roman"/>
                        </a:rPr>
                        <a:t>False Confessions (2009-2014)</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13</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50%</a:t>
                      </a:r>
                      <a:endParaRPr lang="en-US" sz="2400" dirty="0">
                        <a:effectLst/>
                        <a:latin typeface="Arial"/>
                        <a:ea typeface="ＭＳ 明朝"/>
                        <a:cs typeface="Times New Roman"/>
                      </a:endParaRPr>
                    </a:p>
                  </a:txBody>
                  <a:tcPr marL="68580" marR="68580" marT="0" marB="0"/>
                </a:tc>
              </a:tr>
              <a:tr h="1371600">
                <a:tc>
                  <a:txBody>
                    <a:bodyPr/>
                    <a:lstStyle/>
                    <a:p>
                      <a:pPr marL="0" marR="0" algn="ctr">
                        <a:spcBef>
                          <a:spcPts val="0"/>
                        </a:spcBef>
                        <a:spcAft>
                          <a:spcPts val="0"/>
                        </a:spcAft>
                      </a:pPr>
                      <a:r>
                        <a:rPr lang="en-US" sz="2400" dirty="0" smtClean="0">
                          <a:effectLst/>
                          <a:latin typeface="Times New Roman"/>
                          <a:ea typeface="ＭＳ 明朝"/>
                          <a:cs typeface="Times New Roman"/>
                        </a:rPr>
                        <a:t>66 </a:t>
                      </a:r>
                      <a:r>
                        <a:rPr lang="en-US" sz="2400" dirty="0">
                          <a:effectLst/>
                          <a:latin typeface="Times New Roman"/>
                          <a:ea typeface="ＭＳ 明朝"/>
                          <a:cs typeface="Times New Roman"/>
                        </a:rPr>
                        <a:t>False Confessions (Total)</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27</a:t>
                      </a:r>
                      <a:endParaRPr lang="en-US" sz="2400" dirty="0">
                        <a:effectLst/>
                        <a:latin typeface="Arial"/>
                        <a:ea typeface="ＭＳ 明朝"/>
                        <a:cs typeface="Times New Roman"/>
                      </a:endParaRPr>
                    </a:p>
                  </a:txBody>
                  <a:tcPr marL="68580" marR="68580" marT="0" marB="0"/>
                </a:tc>
                <a:tc>
                  <a:txBody>
                    <a:bodyPr/>
                    <a:lstStyle/>
                    <a:p>
                      <a:pPr marL="0" marR="0" algn="ctr">
                        <a:spcBef>
                          <a:spcPts val="0"/>
                        </a:spcBef>
                        <a:spcAft>
                          <a:spcPts val="0"/>
                        </a:spcAft>
                      </a:pPr>
                      <a:endParaRPr lang="en-US" sz="2400" dirty="0" smtClean="0">
                        <a:effectLst/>
                        <a:latin typeface="Times New Roman"/>
                        <a:ea typeface="ＭＳ 明朝"/>
                        <a:cs typeface="Times New Roman"/>
                      </a:endParaRPr>
                    </a:p>
                    <a:p>
                      <a:pPr marL="0" marR="0" algn="ctr">
                        <a:spcBef>
                          <a:spcPts val="0"/>
                        </a:spcBef>
                        <a:spcAft>
                          <a:spcPts val="0"/>
                        </a:spcAft>
                      </a:pPr>
                      <a:r>
                        <a:rPr lang="en-US" sz="2400" dirty="0" smtClean="0">
                          <a:effectLst/>
                          <a:latin typeface="Times New Roman"/>
                          <a:ea typeface="ＭＳ 明朝"/>
                          <a:cs typeface="Times New Roman"/>
                        </a:rPr>
                        <a:t>41%</a:t>
                      </a:r>
                      <a:endParaRPr lang="en-US" sz="2400" dirty="0">
                        <a:effectLst/>
                        <a:latin typeface="Arial"/>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177347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858001"/>
          </a:xfrm>
          <a:prstGeom prst="rect">
            <a:avLst/>
          </a:prstGeom>
          <a:noFill/>
        </p:spPr>
        <p:txBody>
          <a:bodyPr wrap="square" rtlCol="0">
            <a:spAutoFit/>
          </a:bodyPr>
          <a:lstStyle/>
          <a:p>
            <a:endParaRPr lang="en-US" dirty="0"/>
          </a:p>
        </p:txBody>
      </p:sp>
      <p:sp>
        <p:nvSpPr>
          <p:cNvPr id="3" name="Rectangle 2"/>
          <p:cNvSpPr/>
          <p:nvPr/>
        </p:nvSpPr>
        <p:spPr>
          <a:xfrm>
            <a:off x="0" y="0"/>
            <a:ext cx="9144000" cy="2123658"/>
          </a:xfrm>
          <a:prstGeom prst="rect">
            <a:avLst/>
          </a:prstGeom>
        </p:spPr>
        <p:txBody>
          <a:bodyPr wrap="square">
            <a:spAutoFit/>
          </a:bodyPr>
          <a:lstStyle/>
          <a:p>
            <a:endParaRPr lang="en-US" sz="4400" dirty="0" smtClean="0"/>
          </a:p>
          <a:p>
            <a:endParaRPr lang="en-US" sz="4400" dirty="0"/>
          </a:p>
          <a:p>
            <a:endParaRPr lang="en-US" sz="4400" dirty="0" smtClean="0"/>
          </a:p>
        </p:txBody>
      </p:sp>
      <p:sp>
        <p:nvSpPr>
          <p:cNvPr id="4" name="Rectangle 3"/>
          <p:cNvSpPr/>
          <p:nvPr/>
        </p:nvSpPr>
        <p:spPr>
          <a:xfrm>
            <a:off x="-1" y="0"/>
            <a:ext cx="9144001" cy="5016758"/>
          </a:xfrm>
          <a:prstGeom prst="rect">
            <a:avLst/>
          </a:prstGeom>
        </p:spPr>
        <p:txBody>
          <a:bodyPr wrap="square">
            <a:spAutoFit/>
          </a:bodyPr>
          <a:lstStyle/>
          <a:p>
            <a:endParaRPr lang="en-US" sz="4000" dirty="0" smtClean="0"/>
          </a:p>
          <a:p>
            <a:endParaRPr lang="en-US" sz="4000" dirty="0" smtClean="0"/>
          </a:p>
          <a:p>
            <a:r>
              <a:rPr lang="en-US" sz="4000" dirty="0" smtClean="0"/>
              <a:t>16 </a:t>
            </a:r>
            <a:r>
              <a:rPr lang="en-US" sz="4000" dirty="0"/>
              <a:t>of the </a:t>
            </a:r>
            <a:r>
              <a:rPr lang="en-US" sz="4000" dirty="0" smtClean="0"/>
              <a:t>26 </a:t>
            </a:r>
            <a:r>
              <a:rPr lang="en-US" sz="4000" dirty="0"/>
              <a:t>false confessions involved group confession cases in which multiple people falsely confessed, implicating themselves and sometimes also additional people, including some who did not </a:t>
            </a:r>
            <a:r>
              <a:rPr lang="en-US" sz="4000" dirty="0" smtClean="0"/>
              <a:t>confess.</a:t>
            </a:r>
            <a:endParaRPr lang="en-US" sz="4000" dirty="0"/>
          </a:p>
        </p:txBody>
      </p:sp>
    </p:spTree>
    <p:extLst>
      <p:ext uri="{BB962C8B-B14F-4D97-AF65-F5344CB8AC3E}">
        <p14:creationId xmlns:p14="http://schemas.microsoft.com/office/powerpoint/2010/main" val="382733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858001"/>
          </a:xfrm>
          <a:prstGeom prst="rect">
            <a:avLst/>
          </a:prstGeom>
          <a:noFill/>
        </p:spPr>
        <p:txBody>
          <a:bodyPr wrap="square" rtlCol="0">
            <a:spAutoFit/>
          </a:bodyPr>
          <a:lstStyle/>
          <a:p>
            <a:endParaRPr lang="en-US" dirty="0"/>
          </a:p>
        </p:txBody>
      </p:sp>
      <p:sp>
        <p:nvSpPr>
          <p:cNvPr id="3" name="Rectangle 2"/>
          <p:cNvSpPr/>
          <p:nvPr/>
        </p:nvSpPr>
        <p:spPr>
          <a:xfrm>
            <a:off x="0" y="0"/>
            <a:ext cx="9144000" cy="2123658"/>
          </a:xfrm>
          <a:prstGeom prst="rect">
            <a:avLst/>
          </a:prstGeom>
        </p:spPr>
        <p:txBody>
          <a:bodyPr wrap="square">
            <a:spAutoFit/>
          </a:bodyPr>
          <a:lstStyle/>
          <a:p>
            <a:endParaRPr lang="en-US" sz="4400" dirty="0" smtClean="0"/>
          </a:p>
          <a:p>
            <a:endParaRPr lang="en-US" sz="4400" dirty="0"/>
          </a:p>
          <a:p>
            <a:endParaRPr lang="en-US" sz="4400" dirty="0" smtClean="0"/>
          </a:p>
        </p:txBody>
      </p:sp>
      <p:sp>
        <p:nvSpPr>
          <p:cNvPr id="4" name="Rectangle 3"/>
          <p:cNvSpPr/>
          <p:nvPr/>
        </p:nvSpPr>
        <p:spPr>
          <a:xfrm>
            <a:off x="-1" y="0"/>
            <a:ext cx="9144001" cy="6247864"/>
          </a:xfrm>
          <a:prstGeom prst="rect">
            <a:avLst/>
          </a:prstGeom>
        </p:spPr>
        <p:txBody>
          <a:bodyPr wrap="square">
            <a:spAutoFit/>
          </a:bodyPr>
          <a:lstStyle/>
          <a:p>
            <a:r>
              <a:rPr lang="en-US" sz="4000" dirty="0" smtClean="0"/>
              <a:t>All 66 of these DNA exonerees waived their </a:t>
            </a:r>
            <a:r>
              <a:rPr lang="en-US" sz="4000" i="1" dirty="0" smtClean="0"/>
              <a:t>Miranda </a:t>
            </a:r>
            <a:r>
              <a:rPr lang="en-US" sz="4000" dirty="0" smtClean="0"/>
              <a:t>rights.</a:t>
            </a:r>
          </a:p>
          <a:p>
            <a:endParaRPr lang="en-US" sz="4000" dirty="0"/>
          </a:p>
          <a:p>
            <a:r>
              <a:rPr lang="en-US" sz="4000" dirty="0" smtClean="0"/>
              <a:t>Many waived their rights on video or in signed statements.  </a:t>
            </a:r>
          </a:p>
          <a:p>
            <a:endParaRPr lang="en-US" sz="4000" dirty="0"/>
          </a:p>
          <a:p>
            <a:r>
              <a:rPr lang="en-US" sz="4000" dirty="0" smtClean="0"/>
              <a:t>Judges then affirmed the voluntariness of the confession statement in every case in which the admissibility of the evidence was challenged.</a:t>
            </a:r>
            <a:endParaRPr lang="en-US" sz="4000" dirty="0"/>
          </a:p>
        </p:txBody>
      </p:sp>
    </p:spTree>
    <p:extLst>
      <p:ext uri="{BB962C8B-B14F-4D97-AF65-F5344CB8AC3E}">
        <p14:creationId xmlns:p14="http://schemas.microsoft.com/office/powerpoint/2010/main" val="238791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478970"/>
          </a:xfrm>
          <a:prstGeom prst="rect">
            <a:avLst/>
          </a:prstGeom>
        </p:spPr>
        <p:txBody>
          <a:bodyPr wrap="square">
            <a:spAutoFit/>
          </a:bodyPr>
          <a:lstStyle/>
          <a:p>
            <a:pPr algn="ctr"/>
            <a:r>
              <a:rPr lang="en-US" sz="4800" b="1" dirty="0" smtClean="0"/>
              <a:t>Inside Information Checklist</a:t>
            </a:r>
          </a:p>
          <a:p>
            <a:pPr algn="ctr"/>
            <a:endParaRPr lang="en-US" sz="4800" dirty="0"/>
          </a:p>
          <a:p>
            <a:pPr algn="ctr"/>
            <a:r>
              <a:rPr lang="en-US" sz="3200" dirty="0" smtClean="0"/>
              <a:t>Gregory </a:t>
            </a:r>
            <a:r>
              <a:rPr lang="en-US" sz="3200" dirty="0"/>
              <a:t>DeClue, PhD, ABPP (Forensic</a:t>
            </a:r>
            <a:r>
              <a:rPr lang="en-US" sz="3200" dirty="0" smtClean="0"/>
              <a:t>) </a:t>
            </a:r>
          </a:p>
          <a:p>
            <a:pPr algn="ctr"/>
            <a:r>
              <a:rPr lang="en-US" sz="3200" dirty="0" smtClean="0"/>
              <a:t>Independent </a:t>
            </a:r>
            <a:r>
              <a:rPr lang="en-US" sz="3200" dirty="0"/>
              <a:t>Psychology Practice, </a:t>
            </a:r>
            <a:r>
              <a:rPr lang="en-US" sz="3200" dirty="0" smtClean="0"/>
              <a:t>Sarasota</a:t>
            </a:r>
          </a:p>
          <a:p>
            <a:pPr algn="ctr"/>
            <a:r>
              <a:rPr lang="en-US" sz="3200" dirty="0" smtClean="0"/>
              <a:t>http</a:t>
            </a:r>
            <a:r>
              <a:rPr lang="en-US" sz="3200" dirty="0"/>
              <a:t>://</a:t>
            </a:r>
            <a:r>
              <a:rPr lang="en-US" sz="3200" dirty="0" err="1"/>
              <a:t>gregdeclue.myakkatech.com</a:t>
            </a:r>
            <a:r>
              <a:rPr lang="en-US" sz="3200" dirty="0"/>
              <a:t> </a:t>
            </a:r>
            <a:endParaRPr lang="en-US" sz="3200" dirty="0" smtClean="0"/>
          </a:p>
          <a:p>
            <a:pPr algn="ctr"/>
            <a:r>
              <a:rPr lang="en-US" sz="3200" dirty="0">
                <a:hlinkClick r:id="rId2"/>
              </a:rPr>
              <a:t>gregdeclue@</a:t>
            </a:r>
            <a:r>
              <a:rPr lang="en-US" sz="3200" dirty="0" smtClean="0">
                <a:hlinkClick r:id="rId2"/>
              </a:rPr>
              <a:t>me.com</a:t>
            </a:r>
            <a:endParaRPr lang="en-US" sz="3200" dirty="0" smtClean="0"/>
          </a:p>
          <a:p>
            <a:pPr algn="ctr"/>
            <a:r>
              <a:rPr lang="en-US" sz="3200" dirty="0" smtClean="0"/>
              <a:t>941-951-6674 </a:t>
            </a:r>
          </a:p>
          <a:p>
            <a:pPr algn="ctr"/>
            <a:endParaRPr lang="en-US" sz="3200" dirty="0" smtClean="0"/>
          </a:p>
          <a:p>
            <a:pPr algn="ctr"/>
            <a:r>
              <a:rPr lang="en-US" sz="3200" dirty="0" smtClean="0"/>
              <a:t>Charles “Skip” Rogers, </a:t>
            </a:r>
            <a:r>
              <a:rPr lang="en-US" sz="3200" dirty="0"/>
              <a:t>Owner and Lead Instructor, The Interviews and Interrogations Institute </a:t>
            </a:r>
            <a:endParaRPr lang="en-US" sz="3200" dirty="0" smtClean="0"/>
          </a:p>
          <a:p>
            <a:pPr algn="ctr"/>
            <a:r>
              <a:rPr lang="en-US" sz="3200" u="sng" dirty="0">
                <a:hlinkClick r:id="rId3"/>
              </a:rPr>
              <a:t>http://www.getconfessions.com/</a:t>
            </a:r>
            <a:r>
              <a:rPr lang="en-US" sz="3200" dirty="0"/>
              <a:t> </a:t>
            </a:r>
            <a:endParaRPr lang="en-US" sz="3200" dirty="0" smtClean="0"/>
          </a:p>
          <a:p>
            <a:pPr algn="ctr"/>
            <a:r>
              <a:rPr lang="en-US" sz="3200" dirty="0">
                <a:hlinkClick r:id="rId4"/>
              </a:rPr>
              <a:t>confessiongetter@</a:t>
            </a:r>
            <a:r>
              <a:rPr lang="en-US" sz="3200" dirty="0" smtClean="0">
                <a:hlinkClick r:id="rId4"/>
              </a:rPr>
              <a:t>att.net</a:t>
            </a:r>
            <a:r>
              <a:rPr lang="en-US" sz="3200" dirty="0" smtClean="0"/>
              <a:t> </a:t>
            </a:r>
          </a:p>
          <a:p>
            <a:pPr algn="ctr"/>
            <a:endParaRPr lang="en-US" sz="3200" dirty="0"/>
          </a:p>
          <a:p>
            <a:pPr algn="ctr"/>
            <a:endParaRPr lang="en-US" sz="3200" dirty="0"/>
          </a:p>
        </p:txBody>
      </p:sp>
    </p:spTree>
    <p:extLst>
      <p:ext uri="{BB962C8B-B14F-4D97-AF65-F5344CB8AC3E}">
        <p14:creationId xmlns:p14="http://schemas.microsoft.com/office/powerpoint/2010/main" val="16234448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509200"/>
          </a:xfrm>
          <a:prstGeom prst="rect">
            <a:avLst/>
          </a:prstGeom>
        </p:spPr>
        <p:txBody>
          <a:bodyPr wrap="square">
            <a:spAutoFit/>
          </a:bodyPr>
          <a:lstStyle/>
          <a:p>
            <a:endParaRPr lang="en-US" sz="4400" dirty="0" smtClean="0"/>
          </a:p>
          <a:p>
            <a:endParaRPr lang="en-US" sz="4400" dirty="0"/>
          </a:p>
          <a:p>
            <a:endParaRPr lang="en-US" sz="4400" dirty="0" smtClean="0"/>
          </a:p>
          <a:p>
            <a:r>
              <a:rPr lang="en-US" sz="4400" dirty="0" smtClean="0"/>
              <a:t>Considering all DNA exonerations to date, 20 exonerees had been sentenced </a:t>
            </a:r>
            <a:r>
              <a:rPr lang="en-US" sz="4400" dirty="0"/>
              <a:t>to </a:t>
            </a:r>
            <a:r>
              <a:rPr lang="en-US" sz="4400" dirty="0" smtClean="0"/>
              <a:t>death.  </a:t>
            </a:r>
          </a:p>
          <a:p>
            <a:endParaRPr lang="en-US" sz="4400" dirty="0"/>
          </a:p>
          <a:p>
            <a:r>
              <a:rPr lang="en-US" sz="4400" dirty="0" smtClean="0"/>
              <a:t>10 (half) of them had </a:t>
            </a:r>
            <a:r>
              <a:rPr lang="en-US" sz="4400" dirty="0"/>
              <a:t>falsely confessed. </a:t>
            </a:r>
          </a:p>
        </p:txBody>
      </p:sp>
    </p:spTree>
    <p:extLst>
      <p:ext uri="{BB962C8B-B14F-4D97-AF65-F5344CB8AC3E}">
        <p14:creationId xmlns:p14="http://schemas.microsoft.com/office/powerpoint/2010/main" val="255434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noFill/>
        </p:spPr>
        <p:txBody>
          <a:bodyPr wrap="square" rtlCol="0">
            <a:spAutoFit/>
          </a:bodyPr>
          <a:lstStyle/>
          <a:p>
            <a:endParaRPr lang="en-US" dirty="0"/>
          </a:p>
        </p:txBody>
      </p:sp>
      <p:sp>
        <p:nvSpPr>
          <p:cNvPr id="3" name="Rectangle 2"/>
          <p:cNvSpPr/>
          <p:nvPr/>
        </p:nvSpPr>
        <p:spPr>
          <a:xfrm>
            <a:off x="0" y="1"/>
            <a:ext cx="9144000" cy="6247864"/>
          </a:xfrm>
          <a:prstGeom prst="rect">
            <a:avLst/>
          </a:prstGeom>
        </p:spPr>
        <p:txBody>
          <a:bodyPr wrap="square">
            <a:spAutoFit/>
          </a:bodyPr>
          <a:lstStyle/>
          <a:p>
            <a:endParaRPr lang="en-US" sz="4000" dirty="0" smtClean="0"/>
          </a:p>
          <a:p>
            <a:r>
              <a:rPr lang="en-US" sz="4000" dirty="0" smtClean="0"/>
              <a:t>(The </a:t>
            </a:r>
            <a:r>
              <a:rPr lang="en-US" sz="4000" dirty="0"/>
              <a:t>National Registry of Exonerations includes over 178 exonerations that involved confessions, the majority of which were non-DNA exonerations</a:t>
            </a:r>
            <a:r>
              <a:rPr lang="en-US" sz="4000" dirty="0" smtClean="0"/>
              <a:t>. --</a:t>
            </a:r>
          </a:p>
          <a:p>
            <a:r>
              <a:rPr lang="en-US" sz="4000" dirty="0" smtClean="0"/>
              <a:t> </a:t>
            </a:r>
            <a:r>
              <a:rPr lang="en-US" sz="4000" dirty="0"/>
              <a:t>% Exonerations by Contributing Factor, </a:t>
            </a:r>
            <a:r>
              <a:rPr lang="en-US" sz="4000" dirty="0" smtClean="0"/>
              <a:t>National </a:t>
            </a:r>
            <a:r>
              <a:rPr lang="en-US" sz="4000" dirty="0"/>
              <a:t>Registry of Exonerations,</a:t>
            </a:r>
          </a:p>
          <a:p>
            <a:r>
              <a:rPr lang="en-US" sz="4000" dirty="0">
                <a:hlinkClick r:id="rId2"/>
              </a:rPr>
              <a:t>https://www.law.umich.edu/special/exoneration/Pages/</a:t>
            </a:r>
            <a:r>
              <a:rPr lang="en-US" sz="4000" dirty="0" smtClean="0">
                <a:hlinkClick r:id="rId2"/>
              </a:rPr>
              <a:t>ExonerationsContribFactorsByCrime.aspx</a:t>
            </a:r>
            <a:r>
              <a:rPr lang="en-US" sz="4000" dirty="0" smtClean="0"/>
              <a:t>)  </a:t>
            </a:r>
            <a:endParaRPr lang="en-US" sz="4000" dirty="0"/>
          </a:p>
        </p:txBody>
      </p:sp>
    </p:spTree>
    <p:extLst>
      <p:ext uri="{BB962C8B-B14F-4D97-AF65-F5344CB8AC3E}">
        <p14:creationId xmlns:p14="http://schemas.microsoft.com/office/powerpoint/2010/main" val="125099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478970"/>
          </a:xfrm>
          <a:prstGeom prst="rect">
            <a:avLst/>
          </a:prstGeom>
        </p:spPr>
        <p:txBody>
          <a:bodyPr wrap="square">
            <a:spAutoFit/>
          </a:bodyPr>
          <a:lstStyle/>
          <a:p>
            <a:pPr algn="ctr"/>
            <a:r>
              <a:rPr lang="en-US" sz="4800" b="1" dirty="0" smtClean="0"/>
              <a:t>Inside Information Checklist</a:t>
            </a:r>
          </a:p>
          <a:p>
            <a:pPr algn="ctr"/>
            <a:endParaRPr lang="en-US" sz="4800" dirty="0"/>
          </a:p>
          <a:p>
            <a:pPr algn="ctr"/>
            <a:r>
              <a:rPr lang="en-US" sz="3200" dirty="0" smtClean="0"/>
              <a:t>Gregory </a:t>
            </a:r>
            <a:r>
              <a:rPr lang="en-US" sz="3200" dirty="0"/>
              <a:t>DeClue, PhD, ABPP (Forensic</a:t>
            </a:r>
            <a:r>
              <a:rPr lang="en-US" sz="3200" dirty="0" smtClean="0"/>
              <a:t>) </a:t>
            </a:r>
          </a:p>
          <a:p>
            <a:pPr algn="ctr"/>
            <a:r>
              <a:rPr lang="en-US" sz="3200" dirty="0" smtClean="0"/>
              <a:t>Independent </a:t>
            </a:r>
            <a:r>
              <a:rPr lang="en-US" sz="3200" dirty="0"/>
              <a:t>Psychology Practice, </a:t>
            </a:r>
            <a:r>
              <a:rPr lang="en-US" sz="3200" dirty="0" smtClean="0"/>
              <a:t>Sarasota</a:t>
            </a:r>
          </a:p>
          <a:p>
            <a:pPr algn="ctr"/>
            <a:r>
              <a:rPr lang="en-US" sz="3200" dirty="0" smtClean="0"/>
              <a:t>http</a:t>
            </a:r>
            <a:r>
              <a:rPr lang="en-US" sz="3200" dirty="0"/>
              <a:t>://</a:t>
            </a:r>
            <a:r>
              <a:rPr lang="en-US" sz="3200" dirty="0" err="1"/>
              <a:t>gregdeclue.myakkatech.com</a:t>
            </a:r>
            <a:r>
              <a:rPr lang="en-US" sz="3200" dirty="0"/>
              <a:t> </a:t>
            </a:r>
            <a:endParaRPr lang="en-US" sz="3200" dirty="0" smtClean="0"/>
          </a:p>
          <a:p>
            <a:pPr algn="ctr"/>
            <a:r>
              <a:rPr lang="en-US" sz="3200" dirty="0">
                <a:hlinkClick r:id="rId2"/>
              </a:rPr>
              <a:t>gregdeclue@</a:t>
            </a:r>
            <a:r>
              <a:rPr lang="en-US" sz="3200" dirty="0" smtClean="0">
                <a:hlinkClick r:id="rId2"/>
              </a:rPr>
              <a:t>me.com</a:t>
            </a:r>
            <a:endParaRPr lang="en-US" sz="3200" dirty="0" smtClean="0"/>
          </a:p>
          <a:p>
            <a:pPr algn="ctr"/>
            <a:r>
              <a:rPr lang="en-US" sz="3200" dirty="0" smtClean="0"/>
              <a:t>941-951-6674 </a:t>
            </a:r>
          </a:p>
          <a:p>
            <a:pPr algn="ctr"/>
            <a:endParaRPr lang="en-US" sz="3200" dirty="0" smtClean="0"/>
          </a:p>
          <a:p>
            <a:pPr algn="ctr"/>
            <a:r>
              <a:rPr lang="en-US" sz="3200" dirty="0" smtClean="0"/>
              <a:t>Charles “Skip” Rogers, </a:t>
            </a:r>
            <a:r>
              <a:rPr lang="en-US" sz="3200" dirty="0"/>
              <a:t>Owner and Lead Instructor, The Interviews and Interrogations Institute </a:t>
            </a:r>
            <a:endParaRPr lang="en-US" sz="3200" dirty="0" smtClean="0"/>
          </a:p>
          <a:p>
            <a:pPr algn="ctr"/>
            <a:r>
              <a:rPr lang="en-US" sz="3200" u="sng" dirty="0">
                <a:hlinkClick r:id="rId3"/>
              </a:rPr>
              <a:t>http://www.getconfessions.com/</a:t>
            </a:r>
            <a:r>
              <a:rPr lang="en-US" sz="3200" dirty="0"/>
              <a:t> </a:t>
            </a:r>
            <a:endParaRPr lang="en-US" sz="3200" dirty="0" smtClean="0"/>
          </a:p>
          <a:p>
            <a:pPr algn="ctr"/>
            <a:r>
              <a:rPr lang="en-US" sz="3200" dirty="0">
                <a:hlinkClick r:id="rId4"/>
              </a:rPr>
              <a:t>confessiongetter@</a:t>
            </a:r>
            <a:r>
              <a:rPr lang="en-US" sz="3200" dirty="0" smtClean="0">
                <a:hlinkClick r:id="rId4"/>
              </a:rPr>
              <a:t>att.net</a:t>
            </a:r>
            <a:r>
              <a:rPr lang="en-US" sz="3200" dirty="0" smtClean="0"/>
              <a:t> </a:t>
            </a:r>
          </a:p>
          <a:p>
            <a:pPr algn="ctr"/>
            <a:endParaRPr lang="en-US" sz="3200" dirty="0"/>
          </a:p>
          <a:p>
            <a:pPr algn="ctr"/>
            <a:endParaRPr lang="en-US" sz="3200" dirty="0"/>
          </a:p>
        </p:txBody>
      </p:sp>
    </p:spTree>
    <p:extLst>
      <p:ext uri="{BB962C8B-B14F-4D97-AF65-F5344CB8AC3E}">
        <p14:creationId xmlns:p14="http://schemas.microsoft.com/office/powerpoint/2010/main" val="38702915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gn="ctr"/>
            <a:endParaRPr lang="en-US" sz="4800" b="1" dirty="0" smtClean="0"/>
          </a:p>
          <a:p>
            <a:pPr algn="ctr"/>
            <a:endParaRPr lang="en-US" sz="4800" b="1" dirty="0"/>
          </a:p>
          <a:p>
            <a:pPr algn="ctr"/>
            <a:endParaRPr lang="en-US" sz="4800" b="1" dirty="0" smtClean="0"/>
          </a:p>
          <a:p>
            <a:pPr algn="ctr"/>
            <a:endParaRPr lang="en-US" sz="4800" b="1" dirty="0"/>
          </a:p>
          <a:p>
            <a:pPr algn="ctr"/>
            <a:r>
              <a:rPr lang="en-US" sz="4800" b="1" dirty="0" smtClean="0"/>
              <a:t>Safeguards</a:t>
            </a:r>
            <a:r>
              <a:rPr lang="en-US" sz="4800" dirty="0" smtClean="0"/>
              <a:t> </a:t>
            </a:r>
            <a:endParaRPr lang="en-US" sz="4800" dirty="0"/>
          </a:p>
        </p:txBody>
      </p:sp>
    </p:spTree>
    <p:extLst>
      <p:ext uri="{BB962C8B-B14F-4D97-AF65-F5344CB8AC3E}">
        <p14:creationId xmlns:p14="http://schemas.microsoft.com/office/powerpoint/2010/main" val="10101992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txBody>
          <a:bodyPr wrap="square">
            <a:spAutoFit/>
          </a:bodyPr>
          <a:lstStyle/>
          <a:p>
            <a:endParaRPr lang="en-US" sz="4800" dirty="0" smtClean="0"/>
          </a:p>
          <a:p>
            <a:endParaRPr lang="en-US" sz="4800" dirty="0"/>
          </a:p>
          <a:p>
            <a:r>
              <a:rPr lang="en-US" sz="4800" dirty="0" smtClean="0"/>
              <a:t>DeClue</a:t>
            </a:r>
            <a:r>
              <a:rPr lang="en-US" sz="4800" dirty="0"/>
              <a:t>, G., &amp; Rogers, C. S. (2012). Interrogations 2013: Safeguarding against false confessions. </a:t>
            </a:r>
            <a:r>
              <a:rPr lang="en-US" sz="4800" i="1" dirty="0"/>
              <a:t>The Police Chief: The Professional Voice of Law Enforcement, October Issue,</a:t>
            </a:r>
            <a:r>
              <a:rPr lang="en-US" sz="4800" dirty="0"/>
              <a:t> pages 42, 44, 46. </a:t>
            </a:r>
          </a:p>
        </p:txBody>
      </p:sp>
    </p:spTree>
    <p:extLst>
      <p:ext uri="{BB962C8B-B14F-4D97-AF65-F5344CB8AC3E}">
        <p14:creationId xmlns:p14="http://schemas.microsoft.com/office/powerpoint/2010/main" val="10307518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pPr marL="514350" lvl="0" indent="-514350">
              <a:buAutoNum type="arabicPeriod"/>
            </a:pPr>
            <a:r>
              <a:rPr lang="en-US" sz="2800" dirty="0" smtClean="0"/>
              <a:t>Investigate </a:t>
            </a:r>
            <a:r>
              <a:rPr lang="en-US" sz="2800" dirty="0"/>
              <a:t>before you interrogate. </a:t>
            </a:r>
            <a:endParaRPr lang="en-US" sz="2800" dirty="0" smtClean="0"/>
          </a:p>
          <a:p>
            <a:pPr marL="514350" lvl="0" indent="-514350">
              <a:buAutoNum type="arabicPeriod"/>
            </a:pPr>
            <a:endParaRPr lang="en-US" sz="2800" dirty="0"/>
          </a:p>
          <a:p>
            <a:pPr lvl="1"/>
            <a:r>
              <a:rPr lang="en-US" sz="2800" dirty="0" smtClean="0"/>
              <a:t>a. Develop </a:t>
            </a:r>
            <a:r>
              <a:rPr lang="en-US" sz="2800" dirty="0"/>
              <a:t>the details of the accusation or crime from physical evidence, the victim’s statement, the witnesses’ statements, and so forth.</a:t>
            </a:r>
          </a:p>
          <a:p>
            <a:pPr lvl="1"/>
            <a:endParaRPr lang="en-US" sz="2800" dirty="0" smtClean="0"/>
          </a:p>
          <a:p>
            <a:pPr lvl="1"/>
            <a:r>
              <a:rPr lang="en-US" sz="2800" dirty="0" smtClean="0"/>
              <a:t>b. Make </a:t>
            </a:r>
            <a:r>
              <a:rPr lang="en-US" sz="2800" dirty="0"/>
              <a:t>a substantial, written list of key details that are not publicly available and would be difficult or impossible for a noninvolved person to guess. </a:t>
            </a:r>
            <a:r>
              <a:rPr lang="en-US" sz="2800" dirty="0" smtClean="0"/>
              <a:t> Also </a:t>
            </a:r>
            <a:r>
              <a:rPr lang="en-US" sz="2800" dirty="0"/>
              <a:t>list details that are unknown to police prior to the interrogation, but would likely be known by the perpetrator.</a:t>
            </a:r>
          </a:p>
          <a:p>
            <a:pPr lvl="1"/>
            <a:endParaRPr lang="en-US" sz="2800" dirty="0" smtClean="0"/>
          </a:p>
          <a:p>
            <a:pPr lvl="1"/>
            <a:r>
              <a:rPr lang="en-US" sz="2800" dirty="0" smtClean="0"/>
              <a:t>c. Set </a:t>
            </a:r>
            <a:r>
              <a:rPr lang="en-US" sz="2800" dirty="0"/>
              <a:t>the list aside and avoid mentioning any of those details to the suspect at any time.</a:t>
            </a:r>
            <a:endParaRPr lang="en-US" sz="2800" dirty="0">
              <a:effectLst/>
            </a:endParaRPr>
          </a:p>
        </p:txBody>
      </p:sp>
    </p:spTree>
    <p:extLst>
      <p:ext uri="{BB962C8B-B14F-4D97-AF65-F5344CB8AC3E}">
        <p14:creationId xmlns:p14="http://schemas.microsoft.com/office/powerpoint/2010/main" val="42794290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pPr lvl="0"/>
            <a:endParaRPr lang="en-US" sz="4000" dirty="0" smtClean="0"/>
          </a:p>
          <a:p>
            <a:pPr lvl="0"/>
            <a:endParaRPr lang="en-US" sz="4000" dirty="0"/>
          </a:p>
          <a:p>
            <a:pPr lvl="0"/>
            <a:endParaRPr lang="en-US" sz="4000" dirty="0"/>
          </a:p>
          <a:p>
            <a:pPr lvl="0"/>
            <a:r>
              <a:rPr lang="en-US" sz="4000" dirty="0" smtClean="0"/>
              <a:t>2. Electronically </a:t>
            </a:r>
            <a:r>
              <a:rPr lang="en-US" sz="4000" dirty="0"/>
              <a:t>record the entire interrogation, beginning as close to initial contact as possible and continuing well after the suspect makes admissions (if he or she does)</a:t>
            </a:r>
            <a:r>
              <a:rPr lang="en-US" sz="4000" dirty="0" smtClean="0"/>
              <a:t>.</a:t>
            </a:r>
          </a:p>
          <a:p>
            <a:pPr lvl="0"/>
            <a:endParaRPr lang="en-US" sz="4000" dirty="0">
              <a:effectLst/>
            </a:endParaRPr>
          </a:p>
        </p:txBody>
      </p:sp>
    </p:spTree>
    <p:extLst>
      <p:ext uri="{BB962C8B-B14F-4D97-AF65-F5344CB8AC3E}">
        <p14:creationId xmlns:p14="http://schemas.microsoft.com/office/powerpoint/2010/main" val="18331664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lvl="0"/>
            <a:endParaRPr lang="en-US" sz="4000" dirty="0" smtClean="0"/>
          </a:p>
          <a:p>
            <a:pPr lvl="0"/>
            <a:endParaRPr lang="en-US" sz="4000" dirty="0"/>
          </a:p>
          <a:p>
            <a:pPr lvl="0"/>
            <a:endParaRPr lang="en-US" sz="4000" dirty="0" smtClean="0"/>
          </a:p>
          <a:p>
            <a:pPr lvl="0"/>
            <a:r>
              <a:rPr lang="en-US" sz="4000" dirty="0" smtClean="0"/>
              <a:t>3. If </a:t>
            </a:r>
            <a:r>
              <a:rPr lang="en-US" sz="4000" dirty="0"/>
              <a:t>the suspect makes admissions, elicit a detailed post-admission narrative (who, what, when, where, and how), taking special care not to suggest any details to the suspect. </a:t>
            </a:r>
            <a:endParaRPr lang="en-US" sz="4000" dirty="0">
              <a:effectLst/>
            </a:endParaRPr>
          </a:p>
        </p:txBody>
      </p:sp>
    </p:spTree>
    <p:extLst>
      <p:ext uri="{BB962C8B-B14F-4D97-AF65-F5344CB8AC3E}">
        <p14:creationId xmlns:p14="http://schemas.microsoft.com/office/powerpoint/2010/main" val="32705676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endParaRPr lang="en-US" sz="4000" dirty="0" smtClean="0"/>
          </a:p>
          <a:p>
            <a:endParaRPr lang="en-US" sz="4000" dirty="0"/>
          </a:p>
          <a:p>
            <a:r>
              <a:rPr lang="en-US" sz="4000" dirty="0" smtClean="0"/>
              <a:t>4. After </a:t>
            </a:r>
            <a:r>
              <a:rPr lang="en-US" sz="4000" dirty="0"/>
              <a:t>the interrogation has concluded, continue the investigation to seek additional details of the accusation or crime. Do the facts independently corroborate the confession statement? </a:t>
            </a:r>
          </a:p>
        </p:txBody>
      </p:sp>
    </p:spTree>
    <p:extLst>
      <p:ext uri="{BB962C8B-B14F-4D97-AF65-F5344CB8AC3E}">
        <p14:creationId xmlns:p14="http://schemas.microsoft.com/office/powerpoint/2010/main" val="36923259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016758"/>
          </a:xfrm>
          <a:prstGeom prst="rect">
            <a:avLst/>
          </a:prstGeom>
        </p:spPr>
        <p:txBody>
          <a:bodyPr wrap="square">
            <a:spAutoFit/>
          </a:bodyPr>
          <a:lstStyle/>
          <a:p>
            <a:endParaRPr lang="en-US" sz="4000" dirty="0" smtClean="0"/>
          </a:p>
          <a:p>
            <a:endParaRPr lang="en-US" sz="4000" dirty="0"/>
          </a:p>
          <a:p>
            <a:r>
              <a:rPr lang="en-US" sz="4000" dirty="0" smtClean="0"/>
              <a:t>5. Carefully </a:t>
            </a:r>
            <a:r>
              <a:rPr lang="en-US" sz="4000" dirty="0"/>
              <a:t>consider whether independently derived details of the accusation or the crime match the details provided in the suspect’s confession statement</a:t>
            </a:r>
            <a:r>
              <a:rPr lang="en-US" sz="4000" dirty="0" smtClean="0"/>
              <a:t>.  </a:t>
            </a:r>
            <a:r>
              <a:rPr lang="en-US" sz="4000" dirty="0"/>
              <a:t>Does the suspect’s statement reveal knowledge of inside information? </a:t>
            </a:r>
          </a:p>
        </p:txBody>
      </p:sp>
    </p:spTree>
    <p:extLst>
      <p:ext uri="{BB962C8B-B14F-4D97-AF65-F5344CB8AC3E}">
        <p14:creationId xmlns:p14="http://schemas.microsoft.com/office/powerpoint/2010/main" val="6305071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740307"/>
          </a:xfrm>
          <a:prstGeom prst="rect">
            <a:avLst/>
          </a:prstGeom>
        </p:spPr>
        <p:txBody>
          <a:bodyPr wrap="square">
            <a:spAutoFit/>
          </a:bodyPr>
          <a:lstStyle/>
          <a:p>
            <a:r>
              <a:rPr lang="en-US" sz="4800" b="1" dirty="0"/>
              <a:t>“When … the probative force of evidence depends on the circumstances in which it was obtained … indications of conscientious police work will enhance probative force </a:t>
            </a:r>
            <a:r>
              <a:rPr lang="en-US" sz="4800" b="1" dirty="0" smtClean="0"/>
              <a:t> and slovenly work will diminish it.”  </a:t>
            </a:r>
            <a:r>
              <a:rPr lang="en-US" sz="4800" b="1" i="1" dirty="0"/>
              <a:t>Kyles v. Whitley,</a:t>
            </a:r>
            <a:r>
              <a:rPr lang="en-US" sz="4800" b="1" dirty="0"/>
              <a:t> 514 U.S. 419, 446 &amp; n. 15 (1995).</a:t>
            </a:r>
            <a:r>
              <a:rPr lang="en-US" sz="4800" dirty="0"/>
              <a:t> </a:t>
            </a:r>
          </a:p>
        </p:txBody>
      </p:sp>
    </p:spTree>
    <p:extLst>
      <p:ext uri="{BB962C8B-B14F-4D97-AF65-F5344CB8AC3E}">
        <p14:creationId xmlns:p14="http://schemas.microsoft.com/office/powerpoint/2010/main" val="28975509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509200"/>
          </a:xfrm>
          <a:prstGeom prst="rect">
            <a:avLst/>
          </a:prstGeom>
        </p:spPr>
        <p:txBody>
          <a:bodyPr wrap="square">
            <a:spAutoFit/>
          </a:bodyPr>
          <a:lstStyle/>
          <a:p>
            <a:pPr algn="ctr"/>
            <a:endParaRPr lang="en-US" sz="4400" b="1" dirty="0" smtClean="0"/>
          </a:p>
          <a:p>
            <a:pPr algn="ctr"/>
            <a:endParaRPr lang="en-US" sz="4400" b="1" dirty="0"/>
          </a:p>
          <a:p>
            <a:pPr algn="ctr"/>
            <a:r>
              <a:rPr lang="en-US" sz="4400" b="1" dirty="0" smtClean="0"/>
              <a:t>DeClue, G., &amp; Rogers, C. S. (</a:t>
            </a:r>
            <a:r>
              <a:rPr lang="en-US" sz="4400" b="1" dirty="0"/>
              <a:t>in press). The Inside Information </a:t>
            </a:r>
            <a:r>
              <a:rPr lang="en-US" sz="4400" b="1" dirty="0" smtClean="0"/>
              <a:t>Checklist (IIC),</a:t>
            </a:r>
            <a:r>
              <a:rPr lang="en-US" sz="4400" b="1" i="1" dirty="0" smtClean="0"/>
              <a:t> The Police Chief</a:t>
            </a:r>
            <a:r>
              <a:rPr lang="en-US" sz="4400" b="1" i="1" dirty="0"/>
              <a:t>: The Professional Voice of Law Enforcement</a:t>
            </a:r>
            <a:r>
              <a:rPr lang="en-US" sz="4400" b="1" i="1" dirty="0" smtClean="0"/>
              <a:t>.</a:t>
            </a:r>
            <a:endParaRPr lang="en-US" sz="4400" b="1" dirty="0"/>
          </a:p>
          <a:p>
            <a:pPr algn="ctr"/>
            <a:r>
              <a:rPr lang="en-US" sz="4400" dirty="0" smtClean="0"/>
              <a:t> </a:t>
            </a:r>
            <a:endParaRPr lang="en-US" sz="4400" dirty="0"/>
          </a:p>
        </p:txBody>
      </p:sp>
    </p:spTree>
    <p:extLst>
      <p:ext uri="{BB962C8B-B14F-4D97-AF65-F5344CB8AC3E}">
        <p14:creationId xmlns:p14="http://schemas.microsoft.com/office/powerpoint/2010/main" val="28505350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77875"/>
          </a:xfrm>
          <a:prstGeom prst="rect">
            <a:avLst/>
          </a:prstGeom>
        </p:spPr>
        <p:txBody>
          <a:bodyPr wrap="square">
            <a:spAutoFit/>
          </a:bodyPr>
          <a:lstStyle/>
          <a:p>
            <a:pPr algn="ctr"/>
            <a:endParaRPr lang="en-US" sz="4400" b="1" dirty="0" smtClean="0"/>
          </a:p>
          <a:p>
            <a:pPr algn="ctr"/>
            <a:endParaRPr lang="en-US" sz="4400" b="1" dirty="0"/>
          </a:p>
          <a:p>
            <a:pPr algn="ctr"/>
            <a:endParaRPr lang="en-US" sz="4400" b="1" dirty="0" smtClean="0"/>
          </a:p>
          <a:p>
            <a:pPr algn="ctr"/>
            <a:endParaRPr lang="en-US" sz="4400" b="1" dirty="0"/>
          </a:p>
          <a:p>
            <a:pPr algn="ctr"/>
            <a:r>
              <a:rPr lang="en-US" sz="4400" b="1" dirty="0" smtClean="0"/>
              <a:t>The </a:t>
            </a:r>
            <a:r>
              <a:rPr lang="en-US" sz="4400" b="1" dirty="0"/>
              <a:t>Holdback List</a:t>
            </a:r>
            <a:r>
              <a:rPr lang="en-US" sz="4400" dirty="0"/>
              <a:t> </a:t>
            </a:r>
          </a:p>
        </p:txBody>
      </p:sp>
    </p:spTree>
    <p:extLst>
      <p:ext uri="{BB962C8B-B14F-4D97-AF65-F5344CB8AC3E}">
        <p14:creationId xmlns:p14="http://schemas.microsoft.com/office/powerpoint/2010/main" val="18384908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r>
              <a:rPr lang="en-US" sz="4000" dirty="0"/>
              <a:t>“Prior to an interview, and preferably before any contact with the suspect, the investigator should attempt to become thoroughly familiar with all the known facts and circumstances of the offense.” </a:t>
            </a:r>
            <a:endParaRPr lang="en-US" sz="4000" dirty="0" smtClean="0"/>
          </a:p>
          <a:p>
            <a:endParaRPr lang="en-US" sz="4000" dirty="0"/>
          </a:p>
          <a:p>
            <a:r>
              <a:rPr lang="en-US" sz="4000" dirty="0"/>
              <a:t>Inbau, F. E., Reid, J. E., Buckley, J. P., &amp; Jayne, B. C. (2011). </a:t>
            </a:r>
            <a:r>
              <a:rPr lang="en-US" sz="4000" i="1" dirty="0"/>
              <a:t>Criminal Interrogation and Confessions, Fifth Edition. </a:t>
            </a:r>
            <a:r>
              <a:rPr lang="en-US" sz="4000" dirty="0"/>
              <a:t>Burlington, MA: Jones &amp; Bartlett Learning. Page 10. </a:t>
            </a:r>
          </a:p>
        </p:txBody>
      </p:sp>
    </p:spTree>
    <p:extLst>
      <p:ext uri="{BB962C8B-B14F-4D97-AF65-F5344CB8AC3E}">
        <p14:creationId xmlns:p14="http://schemas.microsoft.com/office/powerpoint/2010/main" val="33727229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endParaRPr lang="en-US" sz="4000" dirty="0" smtClean="0"/>
          </a:p>
          <a:p>
            <a:endParaRPr lang="en-US" sz="4000" dirty="0"/>
          </a:p>
          <a:p>
            <a:endParaRPr lang="en-US" sz="4000" dirty="0" smtClean="0"/>
          </a:p>
          <a:p>
            <a:r>
              <a:rPr lang="en-US" sz="4000" dirty="0" smtClean="0"/>
              <a:t>“</a:t>
            </a:r>
            <a:r>
              <a:rPr lang="en-US" sz="4000" dirty="0"/>
              <a:t>Upon arriving at a crime scene, the lead </a:t>
            </a:r>
            <a:r>
              <a:rPr lang="en-US" sz="4000" dirty="0" smtClean="0"/>
              <a:t>investigator </a:t>
            </a:r>
            <a:r>
              <a:rPr lang="en-US" sz="4000" dirty="0"/>
              <a:t>should decide and document on the case folder what information will be kept secret.” </a:t>
            </a:r>
            <a:r>
              <a:rPr lang="en-US" sz="4000" dirty="0" smtClean="0"/>
              <a:t> - p. 355</a:t>
            </a:r>
          </a:p>
          <a:p>
            <a:endParaRPr lang="en-US" sz="4000" dirty="0"/>
          </a:p>
          <a:p>
            <a:endParaRPr lang="en-US" sz="4000" dirty="0"/>
          </a:p>
        </p:txBody>
      </p:sp>
    </p:spTree>
    <p:extLst>
      <p:ext uri="{BB962C8B-B14F-4D97-AF65-F5344CB8AC3E}">
        <p14:creationId xmlns:p14="http://schemas.microsoft.com/office/powerpoint/2010/main" val="6751360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247864"/>
          </a:xfrm>
          <a:prstGeom prst="rect">
            <a:avLst/>
          </a:prstGeom>
        </p:spPr>
        <p:txBody>
          <a:bodyPr wrap="square">
            <a:spAutoFit/>
          </a:bodyPr>
          <a:lstStyle/>
          <a:p>
            <a:endParaRPr lang="en-US" sz="4000" dirty="0" smtClean="0"/>
          </a:p>
          <a:p>
            <a:r>
              <a:rPr lang="en-US" sz="4000" dirty="0" smtClean="0"/>
              <a:t>“</a:t>
            </a:r>
            <a:r>
              <a:rPr lang="en-US" sz="4000" dirty="0"/>
              <a:t>After a suspect has related a general </a:t>
            </a:r>
            <a:r>
              <a:rPr lang="en-US" sz="4000" dirty="0" smtClean="0"/>
              <a:t>acknowledgment </a:t>
            </a:r>
            <a:r>
              <a:rPr lang="en-US" sz="4000" dirty="0"/>
              <a:t>of guilt, the investigator should return to the beginning of the crime and attempt to develop information that can be corroborated by further investigation. He should seek from the suspect full details of the crime and also </a:t>
            </a:r>
            <a:r>
              <a:rPr lang="en-US" sz="4000" dirty="0" smtClean="0"/>
              <a:t>information </a:t>
            </a:r>
            <a:r>
              <a:rPr lang="en-US" sz="4000" dirty="0"/>
              <a:t>about his subsequent activities. </a:t>
            </a:r>
            <a:r>
              <a:rPr lang="en-US" sz="4000" dirty="0" smtClean="0"/>
              <a:t>…</a:t>
            </a:r>
            <a:endParaRPr lang="en-US" sz="4000" dirty="0"/>
          </a:p>
        </p:txBody>
      </p:sp>
    </p:spTree>
    <p:extLst>
      <p:ext uri="{BB962C8B-B14F-4D97-AF65-F5344CB8AC3E}">
        <p14:creationId xmlns:p14="http://schemas.microsoft.com/office/powerpoint/2010/main" val="12166054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endParaRPr lang="en-US" sz="4000" dirty="0" smtClean="0"/>
          </a:p>
          <a:p>
            <a:r>
              <a:rPr lang="en-US" sz="4000" dirty="0" smtClean="0"/>
              <a:t>… What </a:t>
            </a:r>
            <a:r>
              <a:rPr lang="en-US" sz="4000" dirty="0"/>
              <a:t>should be sought particularly are facts that would only be known by the guilty person (for example, information regarding the location of the murder weapon or the stolen goods, the means of entry into the building, the type of accelerant used to start the fire, and the type of clothing on the victim, etc.).” </a:t>
            </a:r>
            <a:r>
              <a:rPr lang="en-US" sz="4000" dirty="0" smtClean="0"/>
              <a:t> </a:t>
            </a:r>
          </a:p>
          <a:p>
            <a:r>
              <a:rPr lang="en-US" sz="4000" dirty="0" smtClean="0"/>
              <a:t>- p. 306</a:t>
            </a:r>
            <a:endParaRPr lang="en-US" sz="4000" dirty="0"/>
          </a:p>
        </p:txBody>
      </p:sp>
    </p:spTree>
    <p:extLst>
      <p:ext uri="{BB962C8B-B14F-4D97-AF65-F5344CB8AC3E}">
        <p14:creationId xmlns:p14="http://schemas.microsoft.com/office/powerpoint/2010/main" val="23739676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69070150"/>
              </p:ext>
            </p:extLst>
          </p:nvPr>
        </p:nvGraphicFramePr>
        <p:xfrm>
          <a:off x="387350" y="641350"/>
          <a:ext cx="8369300" cy="5575300"/>
        </p:xfrm>
        <a:graphic>
          <a:graphicData uri="http://schemas.openxmlformats.org/presentationml/2006/ole">
            <mc:AlternateContent xmlns:mc="http://schemas.openxmlformats.org/markup-compatibility/2006">
              <mc:Choice xmlns:v="urn:schemas-microsoft-com:vml" Requires="v">
                <p:oleObj spid="_x0000_s1089" name="Document" r:id="rId3" imgW="8369300" imgH="5575300" progId="Word.Document.12">
                  <p:embed/>
                </p:oleObj>
              </mc:Choice>
              <mc:Fallback>
                <p:oleObj name="Document" r:id="rId3" imgW="8369300" imgH="5575300" progId="Word.Document.12">
                  <p:embed/>
                  <p:pic>
                    <p:nvPicPr>
                      <p:cNvPr id="0" name=""/>
                      <p:cNvPicPr/>
                      <p:nvPr/>
                    </p:nvPicPr>
                    <p:blipFill>
                      <a:blip r:embed="rId4"/>
                      <a:stretch>
                        <a:fillRect/>
                      </a:stretch>
                    </p:blipFill>
                    <p:spPr>
                      <a:xfrm>
                        <a:off x="387350" y="641350"/>
                        <a:ext cx="8369300" cy="5575300"/>
                      </a:xfrm>
                      <a:prstGeom prst="rect">
                        <a:avLst/>
                      </a:prstGeom>
                    </p:spPr>
                  </p:pic>
                </p:oleObj>
              </mc:Fallback>
            </mc:AlternateContent>
          </a:graphicData>
        </a:graphic>
      </p:graphicFrame>
    </p:spTree>
    <p:extLst>
      <p:ext uri="{BB962C8B-B14F-4D97-AF65-F5344CB8AC3E}">
        <p14:creationId xmlns:p14="http://schemas.microsoft.com/office/powerpoint/2010/main" val="23180853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8"/>
          </a:xfrm>
          <a:prstGeom prst="rect">
            <a:avLst/>
          </a:prstGeom>
        </p:spPr>
        <p:txBody>
          <a:bodyPr wrap="square">
            <a:spAutoFit/>
          </a:bodyPr>
          <a:lstStyle/>
          <a:p>
            <a:pPr lvl="0"/>
            <a:r>
              <a:rPr lang="en-US" sz="3600" dirty="0"/>
              <a:t>HB1. Victim was shot in the back of the head with a small-caliber weapon.</a:t>
            </a:r>
          </a:p>
          <a:p>
            <a:pPr lvl="0"/>
            <a:endParaRPr lang="en-US" sz="3600" dirty="0" smtClean="0"/>
          </a:p>
          <a:p>
            <a:pPr lvl="0"/>
            <a:r>
              <a:rPr lang="en-US" sz="3600" dirty="0" smtClean="0"/>
              <a:t>HB2</a:t>
            </a:r>
            <a:r>
              <a:rPr lang="en-US" sz="3600" dirty="0"/>
              <a:t>. Victim’s hands were bound in the back.</a:t>
            </a:r>
          </a:p>
          <a:p>
            <a:pPr lvl="0"/>
            <a:endParaRPr lang="en-US" sz="3600" dirty="0" smtClean="0"/>
          </a:p>
          <a:p>
            <a:pPr lvl="0"/>
            <a:r>
              <a:rPr lang="en-US" sz="3600" dirty="0" smtClean="0"/>
              <a:t>HB3</a:t>
            </a:r>
            <a:r>
              <a:rPr lang="en-US" sz="3600" dirty="0"/>
              <a:t>. The binding was done with duct tape.</a:t>
            </a:r>
          </a:p>
          <a:p>
            <a:pPr lvl="0"/>
            <a:endParaRPr lang="en-US" sz="3600" dirty="0" smtClean="0"/>
          </a:p>
          <a:p>
            <a:pPr lvl="0"/>
            <a:r>
              <a:rPr lang="en-US" sz="3600" dirty="0" smtClean="0"/>
              <a:t>HB4</a:t>
            </a:r>
            <a:r>
              <a:rPr lang="en-US" sz="3600" dirty="0"/>
              <a:t>. The victim had a small superficial laceration to the left side of the throat.</a:t>
            </a:r>
          </a:p>
          <a:p>
            <a:pPr lvl="0"/>
            <a:endParaRPr lang="en-US" sz="3600" dirty="0" smtClean="0"/>
          </a:p>
          <a:p>
            <a:pPr lvl="0"/>
            <a:r>
              <a:rPr lang="en-US" sz="3600" dirty="0" smtClean="0"/>
              <a:t>HB5</a:t>
            </a:r>
            <a:r>
              <a:rPr lang="en-US" sz="3600" dirty="0"/>
              <a:t>. The victim had “defensive” wounds on both hands.</a:t>
            </a:r>
          </a:p>
        </p:txBody>
      </p:sp>
    </p:spTree>
    <p:extLst>
      <p:ext uri="{BB962C8B-B14F-4D97-AF65-F5344CB8AC3E}">
        <p14:creationId xmlns:p14="http://schemas.microsoft.com/office/powerpoint/2010/main" val="33036394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24394004"/>
              </p:ext>
            </p:extLst>
          </p:nvPr>
        </p:nvGraphicFramePr>
        <p:xfrm>
          <a:off x="387350" y="812800"/>
          <a:ext cx="8369300" cy="5232400"/>
        </p:xfrm>
        <a:graphic>
          <a:graphicData uri="http://schemas.openxmlformats.org/presentationml/2006/ole">
            <mc:AlternateContent xmlns:mc="http://schemas.openxmlformats.org/markup-compatibility/2006">
              <mc:Choice xmlns:v="urn:schemas-microsoft-com:vml" Requires="v">
                <p:oleObj spid="_x0000_s3136" name="Document" r:id="rId3" imgW="8369300" imgH="5232400" progId="Word.Document.12">
                  <p:embed/>
                </p:oleObj>
              </mc:Choice>
              <mc:Fallback>
                <p:oleObj name="Document" r:id="rId3" imgW="8369300" imgH="5232400" progId="Word.Document.12">
                  <p:embed/>
                  <p:pic>
                    <p:nvPicPr>
                      <p:cNvPr id="0" name=""/>
                      <p:cNvPicPr/>
                      <p:nvPr/>
                    </p:nvPicPr>
                    <p:blipFill>
                      <a:blip r:embed="rId4"/>
                      <a:stretch>
                        <a:fillRect/>
                      </a:stretch>
                    </p:blipFill>
                    <p:spPr>
                      <a:xfrm>
                        <a:off x="387350" y="812800"/>
                        <a:ext cx="8369300" cy="5232400"/>
                      </a:xfrm>
                      <a:prstGeom prst="rect">
                        <a:avLst/>
                      </a:prstGeom>
                    </p:spPr>
                  </p:pic>
                </p:oleObj>
              </mc:Fallback>
            </mc:AlternateContent>
          </a:graphicData>
        </a:graphic>
      </p:graphicFrame>
    </p:spTree>
    <p:extLst>
      <p:ext uri="{BB962C8B-B14F-4D97-AF65-F5344CB8AC3E}">
        <p14:creationId xmlns:p14="http://schemas.microsoft.com/office/powerpoint/2010/main" val="12432948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63417"/>
          </a:xfrm>
          <a:prstGeom prst="rect">
            <a:avLst/>
          </a:prstGeom>
        </p:spPr>
        <p:txBody>
          <a:bodyPr wrap="square">
            <a:spAutoFit/>
          </a:bodyPr>
          <a:lstStyle/>
          <a:p>
            <a:pPr algn="ctr"/>
            <a:r>
              <a:rPr lang="en-US" sz="4000" dirty="0"/>
              <a:t>Examples </a:t>
            </a:r>
            <a:endParaRPr lang="en-US" sz="4000" dirty="0" smtClean="0"/>
          </a:p>
          <a:p>
            <a:endParaRPr lang="en-US" sz="4000" dirty="0" smtClean="0"/>
          </a:p>
          <a:p>
            <a:pPr marL="285750" indent="-285750">
              <a:buFont typeface="Arial"/>
              <a:buChar char="•"/>
            </a:pPr>
            <a:r>
              <a:rPr lang="en-US" sz="4000" dirty="0" smtClean="0"/>
              <a:t>the </a:t>
            </a:r>
            <a:r>
              <a:rPr lang="en-US" sz="4000" dirty="0"/>
              <a:t>location of a weapon used in the </a:t>
            </a:r>
            <a:r>
              <a:rPr lang="en-US" sz="4000" dirty="0" smtClean="0"/>
              <a:t>crime </a:t>
            </a:r>
          </a:p>
          <a:p>
            <a:pPr marL="285750" indent="-285750">
              <a:buFont typeface="Arial"/>
              <a:buChar char="•"/>
            </a:pPr>
            <a:endParaRPr lang="en-US" sz="4000" dirty="0"/>
          </a:p>
          <a:p>
            <a:pPr marL="285750" indent="-285750">
              <a:buFont typeface="Arial"/>
              <a:buChar char="•"/>
            </a:pPr>
            <a:r>
              <a:rPr lang="en-US" sz="4000" dirty="0" smtClean="0"/>
              <a:t>the </a:t>
            </a:r>
            <a:r>
              <a:rPr lang="en-US" sz="4000" dirty="0"/>
              <a:t>location of stolen goods that were stored or </a:t>
            </a:r>
            <a:r>
              <a:rPr lang="en-US" sz="4000" dirty="0" smtClean="0"/>
              <a:t>sold</a:t>
            </a:r>
            <a:endParaRPr lang="en-US" sz="4000" dirty="0"/>
          </a:p>
          <a:p>
            <a:pPr marL="285750" indent="-285750">
              <a:buFont typeface="Arial"/>
              <a:buChar char="•"/>
            </a:pPr>
            <a:endParaRPr lang="en-US" sz="4000" dirty="0" smtClean="0"/>
          </a:p>
          <a:p>
            <a:pPr marL="285750" indent="-285750">
              <a:buFont typeface="Arial"/>
              <a:buChar char="•"/>
            </a:pPr>
            <a:r>
              <a:rPr lang="en-US" sz="4000" dirty="0" smtClean="0"/>
              <a:t>when </a:t>
            </a:r>
            <a:r>
              <a:rPr lang="en-US" sz="4000" dirty="0"/>
              <a:t>and where the suspect purchased items that were used in the commission of the crime </a:t>
            </a:r>
          </a:p>
        </p:txBody>
      </p:sp>
    </p:spTree>
    <p:extLst>
      <p:ext uri="{BB962C8B-B14F-4D97-AF65-F5344CB8AC3E}">
        <p14:creationId xmlns:p14="http://schemas.microsoft.com/office/powerpoint/2010/main" val="1703250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4524315"/>
          </a:xfrm>
          <a:prstGeom prst="rect">
            <a:avLst/>
          </a:prstGeom>
        </p:spPr>
        <p:txBody>
          <a:bodyPr wrap="square">
            <a:spAutoFit/>
          </a:bodyPr>
          <a:lstStyle/>
          <a:p>
            <a:pPr algn="ctr"/>
            <a:endParaRPr lang="en-US" sz="4800" dirty="0" smtClean="0"/>
          </a:p>
          <a:p>
            <a:pPr algn="ctr"/>
            <a:endParaRPr lang="en-US" sz="4800" dirty="0"/>
          </a:p>
          <a:p>
            <a:pPr algn="ctr"/>
            <a:endParaRPr lang="en-US" sz="4800" dirty="0" smtClean="0"/>
          </a:p>
          <a:p>
            <a:pPr algn="ctr"/>
            <a:r>
              <a:rPr lang="en-US" sz="4800" dirty="0" smtClean="0"/>
              <a:t>Henry </a:t>
            </a:r>
            <a:r>
              <a:rPr lang="en-US" sz="4800" dirty="0"/>
              <a:t>Lee McCollum </a:t>
            </a:r>
            <a:endParaRPr lang="en-US" sz="4800" dirty="0" smtClean="0"/>
          </a:p>
          <a:p>
            <a:pPr algn="ctr"/>
            <a:r>
              <a:rPr lang="en-US" sz="4800" dirty="0" smtClean="0"/>
              <a:t>and </a:t>
            </a:r>
          </a:p>
          <a:p>
            <a:pPr algn="ctr"/>
            <a:r>
              <a:rPr lang="en-US" sz="4800" dirty="0" smtClean="0"/>
              <a:t>Leon </a:t>
            </a:r>
            <a:r>
              <a:rPr lang="en-US" sz="4800" dirty="0"/>
              <a:t>Brown </a:t>
            </a:r>
          </a:p>
        </p:txBody>
      </p:sp>
    </p:spTree>
    <p:extLst>
      <p:ext uri="{BB962C8B-B14F-4D97-AF65-F5344CB8AC3E}">
        <p14:creationId xmlns:p14="http://schemas.microsoft.com/office/powerpoint/2010/main" val="7545645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785652"/>
          </a:xfrm>
          <a:prstGeom prst="rect">
            <a:avLst/>
          </a:prstGeom>
        </p:spPr>
        <p:txBody>
          <a:bodyPr wrap="square">
            <a:spAutoFit/>
          </a:bodyPr>
          <a:lstStyle/>
          <a:p>
            <a:pPr algn="ctr"/>
            <a:endParaRPr lang="en-US" sz="4000" b="1" dirty="0" smtClean="0"/>
          </a:p>
          <a:p>
            <a:pPr algn="ctr"/>
            <a:endParaRPr lang="en-US" sz="4000" b="1" dirty="0"/>
          </a:p>
          <a:p>
            <a:pPr algn="ctr"/>
            <a:endParaRPr lang="en-US" sz="4000" b="1" dirty="0" smtClean="0"/>
          </a:p>
          <a:p>
            <a:pPr algn="ctr"/>
            <a:endParaRPr lang="en-US" sz="4000" b="1" dirty="0"/>
          </a:p>
          <a:p>
            <a:pPr algn="ctr"/>
            <a:endParaRPr lang="en-US" sz="4000" b="1" dirty="0" smtClean="0"/>
          </a:p>
          <a:p>
            <a:pPr algn="ctr"/>
            <a:r>
              <a:rPr lang="en-US" sz="4000" b="1" dirty="0" smtClean="0"/>
              <a:t>The </a:t>
            </a:r>
            <a:r>
              <a:rPr lang="en-US" sz="4000" b="1" dirty="0"/>
              <a:t>Disk</a:t>
            </a:r>
            <a:r>
              <a:rPr lang="en-US" sz="4000" dirty="0"/>
              <a:t> </a:t>
            </a:r>
          </a:p>
        </p:txBody>
      </p:sp>
    </p:spTree>
    <p:extLst>
      <p:ext uri="{BB962C8B-B14F-4D97-AF65-F5344CB8AC3E}">
        <p14:creationId xmlns:p14="http://schemas.microsoft.com/office/powerpoint/2010/main" val="8142934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endParaRPr lang="en-US" sz="4000" dirty="0" smtClean="0"/>
          </a:p>
          <a:p>
            <a:endParaRPr lang="en-US" sz="4000" dirty="0"/>
          </a:p>
          <a:p>
            <a:r>
              <a:rPr lang="en-US" sz="4000" dirty="0" smtClean="0"/>
              <a:t>Only </a:t>
            </a:r>
            <a:r>
              <a:rPr lang="en-US" sz="4000" dirty="0"/>
              <a:t>1 of the </a:t>
            </a:r>
            <a:r>
              <a:rPr lang="en-US" sz="4000" dirty="0" smtClean="0"/>
              <a:t>66 </a:t>
            </a:r>
            <a:r>
              <a:rPr lang="en-US" sz="4000" dirty="0"/>
              <a:t>exonerees in Garrett’s combined studies had an interrogation recorded in its entirety (and that person was unable to say anything about the crime beyond, “I guess I did it”). </a:t>
            </a:r>
          </a:p>
        </p:txBody>
      </p:sp>
    </p:spTree>
    <p:extLst>
      <p:ext uri="{BB962C8B-B14F-4D97-AF65-F5344CB8AC3E}">
        <p14:creationId xmlns:p14="http://schemas.microsoft.com/office/powerpoint/2010/main" val="24309588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endParaRPr lang="en-US" sz="4000" dirty="0" smtClean="0"/>
          </a:p>
          <a:p>
            <a:endParaRPr lang="en-US" sz="4000" dirty="0"/>
          </a:p>
          <a:p>
            <a:r>
              <a:rPr lang="en-US" sz="4000" dirty="0" smtClean="0"/>
              <a:t>“</a:t>
            </a:r>
            <a:r>
              <a:rPr lang="en-US" sz="4000" dirty="0"/>
              <a:t>Recording entire interrogations is an important first step.” </a:t>
            </a:r>
            <a:endParaRPr lang="en-US" sz="4000" dirty="0" smtClean="0"/>
          </a:p>
          <a:p>
            <a:endParaRPr lang="en-US" sz="4000" dirty="0"/>
          </a:p>
          <a:p>
            <a:r>
              <a:rPr lang="en-US" sz="4000" dirty="0" smtClean="0"/>
              <a:t>Garrett’s </a:t>
            </a:r>
            <a:r>
              <a:rPr lang="en-US" sz="4000" dirty="0"/>
              <a:t>careful analysis of the case files shows why this is an </a:t>
            </a:r>
            <a:r>
              <a:rPr lang="en-US" sz="4000" i="1" dirty="0"/>
              <a:t>essential </a:t>
            </a:r>
            <a:r>
              <a:rPr lang="en-US" sz="4000" dirty="0"/>
              <a:t>step. </a:t>
            </a:r>
          </a:p>
        </p:txBody>
      </p:sp>
    </p:spTree>
    <p:extLst>
      <p:ext uri="{BB962C8B-B14F-4D97-AF65-F5344CB8AC3E}">
        <p14:creationId xmlns:p14="http://schemas.microsoft.com/office/powerpoint/2010/main" val="21648733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247864"/>
          </a:xfrm>
          <a:prstGeom prst="rect">
            <a:avLst/>
          </a:prstGeom>
        </p:spPr>
        <p:txBody>
          <a:bodyPr wrap="square">
            <a:spAutoFit/>
          </a:bodyPr>
          <a:lstStyle/>
          <a:p>
            <a:r>
              <a:rPr lang="en-US" sz="4000" dirty="0"/>
              <a:t>“A total of </a:t>
            </a:r>
            <a:r>
              <a:rPr lang="en-US" sz="4000" dirty="0" smtClean="0"/>
              <a:t>94%, or 62 </a:t>
            </a:r>
            <a:r>
              <a:rPr lang="en-US" sz="4000" dirty="0"/>
              <a:t>of </a:t>
            </a:r>
            <a:r>
              <a:rPr lang="en-US" sz="4000" dirty="0" smtClean="0"/>
              <a:t>66 </a:t>
            </a:r>
            <a:r>
              <a:rPr lang="en-US" sz="4000" dirty="0"/>
              <a:t>false confessions by DNA exonerees to </a:t>
            </a:r>
            <a:r>
              <a:rPr lang="en-US" sz="4000" dirty="0" smtClean="0"/>
              <a:t>date, </a:t>
            </a:r>
            <a:r>
              <a:rPr lang="en-US" sz="4000" dirty="0"/>
              <a:t>were contaminated by such allegedly ‘inside’ information. </a:t>
            </a:r>
            <a:r>
              <a:rPr lang="en-US" sz="4000" dirty="0" smtClean="0"/>
              <a:t> Almost </a:t>
            </a:r>
            <a:r>
              <a:rPr lang="en-US" sz="4000" dirty="0"/>
              <a:t>without exception, these confession statements were contaminated with crime scene </a:t>
            </a:r>
            <a:r>
              <a:rPr lang="en-US" sz="4000" dirty="0" smtClean="0"/>
              <a:t>details </a:t>
            </a:r>
            <a:r>
              <a:rPr lang="en-US" sz="4000" dirty="0"/>
              <a:t>which </a:t>
            </a:r>
            <a:r>
              <a:rPr lang="en-US" sz="4000" dirty="0" smtClean="0"/>
              <a:t>these innocent suspects, as we </a:t>
            </a:r>
            <a:r>
              <a:rPr lang="en-US" sz="4000" dirty="0"/>
              <a:t>now </a:t>
            </a:r>
            <a:r>
              <a:rPr lang="en-US" sz="4000" dirty="0" smtClean="0"/>
              <a:t>know, could </a:t>
            </a:r>
            <a:r>
              <a:rPr lang="en-US" sz="4000" dirty="0"/>
              <a:t>not have themselves been familiar with until they learned of them from law enforcement.” </a:t>
            </a:r>
          </a:p>
        </p:txBody>
      </p:sp>
    </p:spTree>
    <p:extLst>
      <p:ext uri="{BB962C8B-B14F-4D97-AF65-F5344CB8AC3E}">
        <p14:creationId xmlns:p14="http://schemas.microsoft.com/office/powerpoint/2010/main" val="29194022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r>
              <a:rPr lang="en-US" sz="3200" dirty="0"/>
              <a:t>“In these recent exonerations, </a:t>
            </a:r>
            <a:r>
              <a:rPr lang="en-US" sz="3200" b="1" dirty="0"/>
              <a:t>the detectives </a:t>
            </a:r>
            <a:r>
              <a:rPr lang="en-US" sz="3200" dirty="0"/>
              <a:t>similarly </a:t>
            </a:r>
            <a:r>
              <a:rPr lang="en-US" sz="3200" b="1" dirty="0"/>
              <a:t>denied having disclosed any such information to the exonerees </a:t>
            </a:r>
            <a:r>
              <a:rPr lang="en-US" sz="3200" dirty="0"/>
              <a:t>when asked by the defense about the source of the details contained in the confession statements; they did so in all but one of the fourteen cases in which there was a trial. </a:t>
            </a:r>
            <a:r>
              <a:rPr lang="en-US" sz="3200" dirty="0" smtClean="0"/>
              <a:t> After </a:t>
            </a:r>
            <a:r>
              <a:rPr lang="en-US" sz="3200" dirty="0"/>
              <a:t>all, police training on the subject is very clear: one does not ask leading questions or disclose key facts concerning the crime. </a:t>
            </a:r>
            <a:r>
              <a:rPr lang="en-US" sz="3200" dirty="0" smtClean="0"/>
              <a:t> The </a:t>
            </a:r>
            <a:r>
              <a:rPr lang="en-US" sz="3200" dirty="0"/>
              <a:t>leading manual on police </a:t>
            </a:r>
            <a:r>
              <a:rPr lang="en-US" sz="3200" dirty="0" smtClean="0"/>
              <a:t>interrogations … has long been </a:t>
            </a:r>
            <a:r>
              <a:rPr lang="en-US" sz="3200" dirty="0"/>
              <a:t>emphatic that officers are to withhold from the public key facts and then ask </a:t>
            </a:r>
            <a:r>
              <a:rPr lang="en-US" sz="3200" dirty="0" smtClean="0"/>
              <a:t>nonleading </a:t>
            </a:r>
            <a:r>
              <a:rPr lang="en-US" sz="3200" dirty="0"/>
              <a:t>questions to solicit that information, without disclosing them to the suspect.” </a:t>
            </a:r>
          </a:p>
        </p:txBody>
      </p:sp>
    </p:spTree>
    <p:extLst>
      <p:ext uri="{BB962C8B-B14F-4D97-AF65-F5344CB8AC3E}">
        <p14:creationId xmlns:p14="http://schemas.microsoft.com/office/powerpoint/2010/main" val="37759349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r>
              <a:rPr lang="en-US" sz="3200" dirty="0" smtClean="0"/>
              <a:t>In 20 of these </a:t>
            </a:r>
            <a:r>
              <a:rPr lang="en-US" sz="3200" dirty="0"/>
              <a:t>most recent </a:t>
            </a:r>
            <a:r>
              <a:rPr lang="en-US" sz="3200" dirty="0" smtClean="0"/>
              <a:t>26 </a:t>
            </a:r>
            <a:r>
              <a:rPr lang="en-US" sz="3200" dirty="0"/>
              <a:t>cases</a:t>
            </a:r>
            <a:r>
              <a:rPr lang="en-US" sz="3200" dirty="0" smtClean="0"/>
              <a:t>, the suspects’ confession statements included some </a:t>
            </a:r>
            <a:r>
              <a:rPr lang="en-US" sz="3200" dirty="0"/>
              <a:t>facts inconsistent with crime scene information. </a:t>
            </a:r>
            <a:r>
              <a:rPr lang="en-US" sz="3200" dirty="0" smtClean="0"/>
              <a:t> “Had </a:t>
            </a:r>
            <a:r>
              <a:rPr lang="en-US" sz="3200" dirty="0"/>
              <a:t>there been complete recordings of the interrogation statements, one might have been able to observe that, when asked </a:t>
            </a:r>
            <a:r>
              <a:rPr lang="en-US" sz="3200" dirty="0" smtClean="0"/>
              <a:t>nonleading </a:t>
            </a:r>
            <a:r>
              <a:rPr lang="en-US" sz="3200" dirty="0"/>
              <a:t>questions, these innocent people volunteered incorrect information, and that they could only offer correct information when prompted. </a:t>
            </a:r>
            <a:r>
              <a:rPr lang="en-US" sz="3200" dirty="0" smtClean="0"/>
              <a:t> Absent </a:t>
            </a:r>
            <a:r>
              <a:rPr lang="en-US" sz="3200" dirty="0"/>
              <a:t>such a recording, prosecutors could and did argue that these people were purposefully lying about some aspects of the crime, but that the ‘inside information’ they offered betrayed their guilt.” </a:t>
            </a:r>
          </a:p>
        </p:txBody>
      </p:sp>
    </p:spTree>
    <p:extLst>
      <p:ext uri="{BB962C8B-B14F-4D97-AF65-F5344CB8AC3E}">
        <p14:creationId xmlns:p14="http://schemas.microsoft.com/office/powerpoint/2010/main" val="100255446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77875"/>
          </a:xfrm>
          <a:prstGeom prst="rect">
            <a:avLst/>
          </a:prstGeom>
        </p:spPr>
        <p:txBody>
          <a:bodyPr wrap="square">
            <a:spAutoFit/>
          </a:bodyPr>
          <a:lstStyle/>
          <a:p>
            <a:pPr algn="ctr"/>
            <a:endParaRPr lang="en-US" sz="4400" b="1" dirty="0" smtClean="0"/>
          </a:p>
          <a:p>
            <a:pPr algn="ctr"/>
            <a:endParaRPr lang="en-US" sz="4400" b="1" dirty="0" smtClean="0"/>
          </a:p>
          <a:p>
            <a:pPr algn="ctr"/>
            <a:endParaRPr lang="en-US" sz="4400" b="1" dirty="0" smtClean="0"/>
          </a:p>
          <a:p>
            <a:pPr algn="ctr"/>
            <a:endParaRPr lang="en-US" sz="4400" b="1" dirty="0"/>
          </a:p>
          <a:p>
            <a:pPr algn="ctr"/>
            <a:r>
              <a:rPr lang="en-US" sz="4400" b="1" dirty="0" smtClean="0"/>
              <a:t>The </a:t>
            </a:r>
            <a:r>
              <a:rPr lang="en-US" sz="4400" b="1" dirty="0"/>
              <a:t>Inside Information </a:t>
            </a:r>
            <a:r>
              <a:rPr lang="en-US" sz="4400" b="1" dirty="0" smtClean="0"/>
              <a:t>Checklist</a:t>
            </a:r>
          </a:p>
        </p:txBody>
      </p:sp>
    </p:spTree>
    <p:extLst>
      <p:ext uri="{BB962C8B-B14F-4D97-AF65-F5344CB8AC3E}">
        <p14:creationId xmlns:p14="http://schemas.microsoft.com/office/powerpoint/2010/main" val="109389585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649254215"/>
              </p:ext>
            </p:extLst>
          </p:nvPr>
        </p:nvGraphicFramePr>
        <p:xfrm>
          <a:off x="387350" y="495300"/>
          <a:ext cx="8369300" cy="5867400"/>
        </p:xfrm>
        <a:graphic>
          <a:graphicData uri="http://schemas.openxmlformats.org/presentationml/2006/ole">
            <mc:AlternateContent xmlns:mc="http://schemas.openxmlformats.org/markup-compatibility/2006">
              <mc:Choice xmlns:v="urn:schemas-microsoft-com:vml" Requires="v">
                <p:oleObj spid="_x0000_s4160" name="Document" r:id="rId4" imgW="8369300" imgH="5867400" progId="Word.Document.12">
                  <p:embed/>
                </p:oleObj>
              </mc:Choice>
              <mc:Fallback>
                <p:oleObj name="Document" r:id="rId4" imgW="8369300" imgH="5867400" progId="Word.Document.12">
                  <p:embed/>
                  <p:pic>
                    <p:nvPicPr>
                      <p:cNvPr id="0" name=""/>
                      <p:cNvPicPr/>
                      <p:nvPr/>
                    </p:nvPicPr>
                    <p:blipFill>
                      <a:blip r:embed="rId5"/>
                      <a:stretch>
                        <a:fillRect/>
                      </a:stretch>
                    </p:blipFill>
                    <p:spPr>
                      <a:xfrm>
                        <a:off x="387350" y="495300"/>
                        <a:ext cx="8369300" cy="5867400"/>
                      </a:xfrm>
                      <a:prstGeom prst="rect">
                        <a:avLst/>
                      </a:prstGeom>
                    </p:spPr>
                  </p:pic>
                </p:oleObj>
              </mc:Fallback>
            </mc:AlternateContent>
          </a:graphicData>
        </a:graphic>
      </p:graphicFrame>
    </p:spTree>
    <p:extLst>
      <p:ext uri="{BB962C8B-B14F-4D97-AF65-F5344CB8AC3E}">
        <p14:creationId xmlns:p14="http://schemas.microsoft.com/office/powerpoint/2010/main" val="1165211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900" y="495300"/>
            <a:ext cx="8712200" cy="5854700"/>
          </a:xfrm>
          <a:prstGeom prst="rect">
            <a:avLst/>
          </a:prstGeom>
        </p:spPr>
      </p:pic>
    </p:spTree>
    <p:extLst>
      <p:ext uri="{BB962C8B-B14F-4D97-AF65-F5344CB8AC3E}">
        <p14:creationId xmlns:p14="http://schemas.microsoft.com/office/powerpoint/2010/main" val="3735778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1054100"/>
            <a:ext cx="8724900" cy="4749800"/>
          </a:xfrm>
          <a:prstGeom prst="rect">
            <a:avLst/>
          </a:prstGeom>
        </p:spPr>
      </p:pic>
    </p:spTree>
    <p:extLst>
      <p:ext uri="{BB962C8B-B14F-4D97-AF65-F5344CB8AC3E}">
        <p14:creationId xmlns:p14="http://schemas.microsoft.com/office/powerpoint/2010/main" val="129573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lvl="0"/>
            <a:r>
              <a:rPr lang="en-US" sz="4000" dirty="0"/>
              <a:t>We have developed an interrogation framework that we expect will reduce wrongful convictions from police-induced false confessions to zero (or near zero), without reducing the number of true confessions.  </a:t>
            </a:r>
            <a:endParaRPr lang="en-US" sz="4000" dirty="0" smtClean="0"/>
          </a:p>
          <a:p>
            <a:pPr lvl="0"/>
            <a:r>
              <a:rPr lang="en-US" sz="4000" dirty="0" smtClean="0"/>
              <a:t>A description of our procedure has survived peer review and will be published in an international police journal.  </a:t>
            </a:r>
            <a:endParaRPr lang="en-US" sz="4000" dirty="0"/>
          </a:p>
          <a:p>
            <a:pPr lvl="0"/>
            <a:r>
              <a:rPr lang="en-US" sz="4000" dirty="0"/>
              <a:t>Police-interrogation trainers have begun to teach this framework.</a:t>
            </a:r>
          </a:p>
        </p:txBody>
      </p:sp>
    </p:spTree>
    <p:extLst>
      <p:ext uri="{BB962C8B-B14F-4D97-AF65-F5344CB8AC3E}">
        <p14:creationId xmlns:p14="http://schemas.microsoft.com/office/powerpoint/2010/main" val="37533425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247864"/>
          </a:xfrm>
          <a:prstGeom prst="rect">
            <a:avLst/>
          </a:prstGeom>
        </p:spPr>
        <p:txBody>
          <a:bodyPr wrap="square">
            <a:spAutoFit/>
          </a:bodyPr>
          <a:lstStyle/>
          <a:p>
            <a:r>
              <a:rPr lang="en-US" sz="4000" dirty="0"/>
              <a:t>Generally, we expect that, when a suspect gives a voluntary, true confession during police interrogation, the suspect should be able to provide accurate inside information. </a:t>
            </a:r>
            <a:r>
              <a:rPr lang="en-US" sz="4000" dirty="0" smtClean="0"/>
              <a:t> If </a:t>
            </a:r>
            <a:r>
              <a:rPr lang="en-US" sz="4000" dirty="0"/>
              <a:t>he </a:t>
            </a:r>
            <a:r>
              <a:rPr lang="en-US" sz="4000" i="1" dirty="0"/>
              <a:t>cannot </a:t>
            </a:r>
            <a:r>
              <a:rPr lang="en-US" sz="4000" dirty="0"/>
              <a:t>provide accurate details, that raises serious doubts about the reliability of his statement. </a:t>
            </a:r>
            <a:r>
              <a:rPr lang="en-US" sz="4000" dirty="0" smtClean="0"/>
              <a:t> If </a:t>
            </a:r>
            <a:r>
              <a:rPr lang="en-US" sz="4000" dirty="0"/>
              <a:t>he </a:t>
            </a:r>
            <a:r>
              <a:rPr lang="en-US" sz="4000" i="1" dirty="0"/>
              <a:t>will not </a:t>
            </a:r>
            <a:r>
              <a:rPr lang="en-US" sz="4000" dirty="0"/>
              <a:t>provide accurate details, that may raise questions about whether he is providing a voluntary confession. </a:t>
            </a:r>
          </a:p>
        </p:txBody>
      </p:sp>
    </p:spTree>
    <p:extLst>
      <p:ext uri="{BB962C8B-B14F-4D97-AF65-F5344CB8AC3E}">
        <p14:creationId xmlns:p14="http://schemas.microsoft.com/office/powerpoint/2010/main" val="42875100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77875"/>
          </a:xfrm>
          <a:prstGeom prst="rect">
            <a:avLst/>
          </a:prstGeom>
        </p:spPr>
        <p:txBody>
          <a:bodyPr wrap="square">
            <a:spAutoFit/>
          </a:bodyPr>
          <a:lstStyle/>
          <a:p>
            <a:pPr algn="ctr"/>
            <a:endParaRPr lang="en-US" sz="4400" b="1" dirty="0" smtClean="0"/>
          </a:p>
          <a:p>
            <a:pPr algn="ctr"/>
            <a:endParaRPr lang="en-US" sz="4400" b="1" dirty="0"/>
          </a:p>
          <a:p>
            <a:pPr algn="ctr"/>
            <a:endParaRPr lang="en-US" sz="4400" b="1" dirty="0" smtClean="0"/>
          </a:p>
          <a:p>
            <a:pPr algn="ctr"/>
            <a:endParaRPr lang="en-US" sz="4400" b="1" dirty="0"/>
          </a:p>
          <a:p>
            <a:pPr algn="ctr"/>
            <a:r>
              <a:rPr lang="en-US" sz="4400" b="1" dirty="0" smtClean="0"/>
              <a:t>Conscientious </a:t>
            </a:r>
            <a:r>
              <a:rPr lang="en-US" sz="4400" b="1" dirty="0"/>
              <a:t>or Slovenly Work?</a:t>
            </a:r>
            <a:r>
              <a:rPr lang="en-US" sz="4400" dirty="0"/>
              <a:t> </a:t>
            </a:r>
          </a:p>
        </p:txBody>
      </p:sp>
    </p:spTree>
    <p:extLst>
      <p:ext uri="{BB962C8B-B14F-4D97-AF65-F5344CB8AC3E}">
        <p14:creationId xmlns:p14="http://schemas.microsoft.com/office/powerpoint/2010/main" val="89239862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endParaRPr lang="en-US" sz="4000" dirty="0" smtClean="0"/>
          </a:p>
          <a:p>
            <a:r>
              <a:rPr lang="en-US" sz="4000" dirty="0" smtClean="0"/>
              <a:t>Three </a:t>
            </a:r>
            <a:r>
              <a:rPr lang="en-US" sz="4000" dirty="0"/>
              <a:t>questions that can guide police, prosecutors, defense attorneys</a:t>
            </a:r>
            <a:r>
              <a:rPr lang="en-US" sz="4000" dirty="0" smtClean="0"/>
              <a:t>, expert witnesses, </a:t>
            </a:r>
            <a:r>
              <a:rPr lang="en-US" sz="4000" dirty="0"/>
              <a:t>judges, and juries as they consider confession evidence</a:t>
            </a:r>
            <a:r>
              <a:rPr lang="en-US" sz="4000" dirty="0" smtClean="0"/>
              <a:t>:</a:t>
            </a:r>
          </a:p>
          <a:p>
            <a:endParaRPr lang="en-US" sz="4000" dirty="0"/>
          </a:p>
          <a:p>
            <a:pPr marL="742950" lvl="0" indent="-742950">
              <a:buFont typeface="+mj-lt"/>
              <a:buAutoNum type="arabicPeriod"/>
            </a:pPr>
            <a:r>
              <a:rPr lang="en-US" sz="4000" dirty="0"/>
              <a:t>What’s on the Holdback List?</a:t>
            </a:r>
          </a:p>
          <a:p>
            <a:pPr marL="742950" lvl="0" indent="-742950">
              <a:buFont typeface="+mj-lt"/>
              <a:buAutoNum type="arabicPeriod"/>
            </a:pPr>
            <a:r>
              <a:rPr lang="en-US" sz="4000" dirty="0"/>
              <a:t>What’s on the Disk?</a:t>
            </a:r>
          </a:p>
          <a:p>
            <a:pPr marL="742950" lvl="0" indent="-742950">
              <a:buFont typeface="+mj-lt"/>
              <a:buAutoNum type="arabicPeriod"/>
            </a:pPr>
            <a:r>
              <a:rPr lang="en-US" sz="4000" dirty="0"/>
              <a:t>What’s on the IIC?</a:t>
            </a:r>
          </a:p>
        </p:txBody>
      </p:sp>
    </p:spTree>
    <p:extLst>
      <p:ext uri="{BB962C8B-B14F-4D97-AF65-F5344CB8AC3E}">
        <p14:creationId xmlns:p14="http://schemas.microsoft.com/office/powerpoint/2010/main" val="3238482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endParaRPr lang="en-US" sz="4400" dirty="0" smtClean="0"/>
          </a:p>
          <a:p>
            <a:endParaRPr lang="en-US" sz="4400" dirty="0"/>
          </a:p>
          <a:p>
            <a:r>
              <a:rPr lang="en-US" sz="4400" dirty="0" smtClean="0"/>
              <a:t>Among </a:t>
            </a:r>
            <a:r>
              <a:rPr lang="en-US" sz="4400" dirty="0"/>
              <a:t>DNA exonerees, nearly every wrongful conviction stemming from a false confession has been due in large part to contamination during the interview/interrogation. </a:t>
            </a:r>
          </a:p>
        </p:txBody>
      </p:sp>
    </p:spTree>
    <p:extLst>
      <p:ext uri="{BB962C8B-B14F-4D97-AF65-F5344CB8AC3E}">
        <p14:creationId xmlns:p14="http://schemas.microsoft.com/office/powerpoint/2010/main" val="262159081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8"/>
          </a:xfrm>
          <a:prstGeom prst="rect">
            <a:avLst/>
          </a:prstGeom>
        </p:spPr>
        <p:txBody>
          <a:bodyPr wrap="square">
            <a:spAutoFit/>
          </a:bodyPr>
          <a:lstStyle/>
          <a:p>
            <a:r>
              <a:rPr lang="en-US" sz="3600" dirty="0"/>
              <a:t>We now know a straightforward procedure to avoid such wrongful convictions in present and future cases: </a:t>
            </a:r>
            <a:endParaRPr lang="en-US" sz="3600" dirty="0" smtClean="0"/>
          </a:p>
          <a:p>
            <a:endParaRPr lang="en-US" sz="3600" dirty="0"/>
          </a:p>
          <a:p>
            <a:pPr marL="514350" indent="-514350">
              <a:buFont typeface="+mj-lt"/>
              <a:buAutoNum type="arabicPeriod"/>
            </a:pPr>
            <a:r>
              <a:rPr lang="en-US" sz="3600" dirty="0"/>
              <a:t>D</a:t>
            </a:r>
            <a:r>
              <a:rPr lang="en-US" sz="3600" dirty="0" smtClean="0"/>
              <a:t>evelop </a:t>
            </a:r>
            <a:r>
              <a:rPr lang="en-US" sz="3600" dirty="0"/>
              <a:t>a Holdback List, </a:t>
            </a:r>
            <a:endParaRPr lang="en-US" sz="3600" dirty="0" smtClean="0"/>
          </a:p>
          <a:p>
            <a:pPr marL="514350" indent="-514350">
              <a:buFont typeface="+mj-lt"/>
              <a:buAutoNum type="arabicPeriod"/>
            </a:pPr>
            <a:endParaRPr lang="en-US" sz="3600" dirty="0"/>
          </a:p>
          <a:p>
            <a:pPr marL="514350" indent="-514350">
              <a:buFont typeface="+mj-lt"/>
              <a:buAutoNum type="arabicPeriod"/>
            </a:pPr>
            <a:r>
              <a:rPr lang="en-US" sz="3600" dirty="0"/>
              <a:t>E</a:t>
            </a:r>
            <a:r>
              <a:rPr lang="en-US" sz="3600" dirty="0" smtClean="0"/>
              <a:t>lectronically </a:t>
            </a:r>
            <a:r>
              <a:rPr lang="en-US" sz="3600" dirty="0"/>
              <a:t>record the entire </a:t>
            </a:r>
            <a:r>
              <a:rPr lang="en-US" sz="3600" dirty="0" smtClean="0"/>
              <a:t>interaction</a:t>
            </a:r>
            <a:r>
              <a:rPr lang="en-US" sz="3600" dirty="0"/>
              <a:t>.</a:t>
            </a:r>
            <a:endParaRPr lang="en-US" sz="3600" dirty="0" smtClean="0"/>
          </a:p>
          <a:p>
            <a:pPr marL="514350" indent="-514350">
              <a:buFont typeface="+mj-lt"/>
              <a:buAutoNum type="arabicPeriod"/>
            </a:pPr>
            <a:endParaRPr lang="en-US" sz="3600" dirty="0"/>
          </a:p>
          <a:p>
            <a:pPr marL="514350" indent="-514350">
              <a:buFont typeface="+mj-lt"/>
              <a:buAutoNum type="arabicPeriod"/>
            </a:pPr>
            <a:r>
              <a:rPr lang="en-US" sz="3600" dirty="0"/>
              <a:t>U</a:t>
            </a:r>
            <a:r>
              <a:rPr lang="en-US" sz="3600" dirty="0" smtClean="0"/>
              <a:t>se </a:t>
            </a:r>
            <a:r>
              <a:rPr lang="en-US" sz="3600" dirty="0"/>
              <a:t>an Inside Information Checklist to determine whether the suspect’s confession story shows knowledge of inside information. </a:t>
            </a:r>
          </a:p>
        </p:txBody>
      </p:sp>
    </p:spTree>
    <p:extLst>
      <p:ext uri="{BB962C8B-B14F-4D97-AF65-F5344CB8AC3E}">
        <p14:creationId xmlns:p14="http://schemas.microsoft.com/office/powerpoint/2010/main" val="262360336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r>
              <a:rPr lang="en-US" sz="3500" dirty="0"/>
              <a:t>“The ultimate test of the trustworthiness of a confession is its corroboration.  The admissions, ‘I shot and killed Mr. Johnson’ or ‘I forced Susie Adams to have sex with me’ may be elicited from an innocent juvenile </a:t>
            </a:r>
            <a:r>
              <a:rPr lang="en-US" sz="3500" dirty="0" smtClean="0"/>
              <a:t>or adult </a:t>
            </a:r>
            <a:r>
              <a:rPr lang="en-US" sz="3500" dirty="0"/>
              <a:t>suspect.  These admissions only become useful as evidence if they are corroborated by (1) </a:t>
            </a:r>
            <a:r>
              <a:rPr lang="en-US" sz="3500" dirty="0" smtClean="0"/>
              <a:t>information </a:t>
            </a:r>
            <a:r>
              <a:rPr lang="en-US" sz="3500" dirty="0"/>
              <a:t>about the crime the suspect </a:t>
            </a:r>
            <a:r>
              <a:rPr lang="en-US" sz="3500" dirty="0" smtClean="0"/>
              <a:t>provides </a:t>
            </a:r>
            <a:r>
              <a:rPr lang="en-US" sz="3500" dirty="0"/>
              <a:t>which was purposefully withheld from the suspect and/or, (2) information not known by the police until after the confession which is subsequently verified.” </a:t>
            </a:r>
            <a:r>
              <a:rPr lang="en-US" sz="3500" dirty="0" smtClean="0"/>
              <a:t>– </a:t>
            </a:r>
            <a:r>
              <a:rPr lang="en-US" sz="3500" i="1" dirty="0" smtClean="0"/>
              <a:t>Inbau et al.,</a:t>
            </a:r>
            <a:r>
              <a:rPr lang="en-US" sz="3500" dirty="0" smtClean="0"/>
              <a:t> 2011, p</a:t>
            </a:r>
            <a:r>
              <a:rPr lang="en-US" sz="3500" dirty="0"/>
              <a:t>. </a:t>
            </a:r>
            <a:r>
              <a:rPr lang="en-US" sz="3500" dirty="0" smtClean="0"/>
              <a:t>255</a:t>
            </a:r>
            <a:endParaRPr lang="en-US" sz="3500" dirty="0"/>
          </a:p>
        </p:txBody>
      </p:sp>
    </p:spTree>
    <p:extLst>
      <p:ext uri="{BB962C8B-B14F-4D97-AF65-F5344CB8AC3E}">
        <p14:creationId xmlns:p14="http://schemas.microsoft.com/office/powerpoint/2010/main" val="137947914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r>
              <a:rPr lang="en-US" sz="3200" dirty="0"/>
              <a:t>90.702 Testimony by experts.—If scientific, technical, or other specialized knowledge will assist the trier of fact in understanding the evidence or in determining a fact in issue, a witness qualified as an expert by knowledge, skill, experience, training, or education may testify about it in the form of an opinion or otherwise, if:</a:t>
            </a:r>
          </a:p>
          <a:p>
            <a:r>
              <a:rPr lang="en-US" sz="3200" dirty="0"/>
              <a:t>(1) The testimony is based upon sufficient facts or data;</a:t>
            </a:r>
          </a:p>
          <a:p>
            <a:r>
              <a:rPr lang="en-US" sz="3200" dirty="0"/>
              <a:t>(2) The testimony is the product of reliable principles and methods; and</a:t>
            </a:r>
          </a:p>
          <a:p>
            <a:r>
              <a:rPr lang="en-US" sz="3200" dirty="0"/>
              <a:t>(3) The witness has applied the principles and methods reliably to the facts of the case.</a:t>
            </a:r>
          </a:p>
        </p:txBody>
      </p:sp>
    </p:spTree>
    <p:extLst>
      <p:ext uri="{BB962C8B-B14F-4D97-AF65-F5344CB8AC3E}">
        <p14:creationId xmlns:p14="http://schemas.microsoft.com/office/powerpoint/2010/main" val="349490082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77875"/>
          </a:xfrm>
          <a:prstGeom prst="rect">
            <a:avLst/>
          </a:prstGeom>
        </p:spPr>
        <p:txBody>
          <a:bodyPr wrap="square">
            <a:spAutoFit/>
          </a:bodyPr>
          <a:lstStyle/>
          <a:p>
            <a:pPr algn="ctr"/>
            <a:endParaRPr lang="en-US" sz="4400" i="1" dirty="0" smtClean="0"/>
          </a:p>
          <a:p>
            <a:pPr algn="ctr"/>
            <a:endParaRPr lang="en-US" sz="4400" i="1" dirty="0"/>
          </a:p>
          <a:p>
            <a:pPr algn="ctr"/>
            <a:endParaRPr lang="en-US" sz="4400" i="1" dirty="0" smtClean="0"/>
          </a:p>
          <a:p>
            <a:pPr algn="ctr"/>
            <a:r>
              <a:rPr lang="en-US" sz="4400" i="1" dirty="0" err="1" smtClean="0"/>
              <a:t>Kumho</a:t>
            </a:r>
            <a:r>
              <a:rPr lang="en-US" sz="4400" i="1" dirty="0" smtClean="0"/>
              <a:t> </a:t>
            </a:r>
            <a:r>
              <a:rPr lang="en-US" sz="4400" i="1" dirty="0"/>
              <a:t>Tire Company v. Carmichael </a:t>
            </a:r>
            <a:r>
              <a:rPr lang="en-US" sz="4400" dirty="0"/>
              <a:t> </a:t>
            </a:r>
            <a:endParaRPr lang="en-US" sz="4400" dirty="0" smtClean="0"/>
          </a:p>
          <a:p>
            <a:pPr algn="ctr"/>
            <a:r>
              <a:rPr lang="en-US" sz="4400" dirty="0" smtClean="0"/>
              <a:t>526 </a:t>
            </a:r>
            <a:r>
              <a:rPr lang="en-US" sz="4400" dirty="0"/>
              <a:t>U.S. 137 (1999) </a:t>
            </a:r>
          </a:p>
        </p:txBody>
      </p:sp>
    </p:spTree>
    <p:extLst>
      <p:ext uri="{BB962C8B-B14F-4D97-AF65-F5344CB8AC3E}">
        <p14:creationId xmlns:p14="http://schemas.microsoft.com/office/powerpoint/2010/main" val="5674415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r>
              <a:rPr lang="en-US" sz="2000" b="1" dirty="0"/>
              <a:t>3.9(b) DEFENDANT’S STATEMENTS</a:t>
            </a:r>
          </a:p>
          <a:p>
            <a:r>
              <a:rPr lang="en-US" sz="2000" b="1" dirty="0"/>
              <a:t> </a:t>
            </a:r>
            <a:endParaRPr lang="en-US" sz="2000" dirty="0"/>
          </a:p>
          <a:p>
            <a:r>
              <a:rPr lang="en-US" sz="2000" b="1" dirty="0"/>
              <a:t>	A statement claimed to have been made by the defendant outside of court has been placed before you. Such a statement should always be considered with caution and be weighed with great care to make certain it was freely and voluntarily made.</a:t>
            </a:r>
            <a:endParaRPr lang="en-US" sz="2000" dirty="0"/>
          </a:p>
          <a:p>
            <a:r>
              <a:rPr lang="en-US" sz="2000" b="1" dirty="0"/>
              <a:t> </a:t>
            </a:r>
            <a:endParaRPr lang="en-US" sz="2000" dirty="0"/>
          </a:p>
          <a:p>
            <a:r>
              <a:rPr lang="en-US" sz="2000" b="1" dirty="0"/>
              <a:t>	Therefore, you must determine from the evidence that the defendant’s alleged statement was knowingly, voluntarily, and freely made.</a:t>
            </a:r>
            <a:endParaRPr lang="en-US" sz="2000" dirty="0"/>
          </a:p>
          <a:p>
            <a:r>
              <a:rPr lang="en-US" sz="2000" b="1" dirty="0"/>
              <a:t> </a:t>
            </a:r>
            <a:endParaRPr lang="en-US" sz="2000" dirty="0"/>
          </a:p>
          <a:p>
            <a:r>
              <a:rPr lang="en-US" sz="2000" b="1" dirty="0"/>
              <a:t>	In making this determination, you should consider the total circumstances, including but not limited to</a:t>
            </a:r>
            <a:endParaRPr lang="en-US" sz="2000" dirty="0"/>
          </a:p>
          <a:p>
            <a:r>
              <a:rPr lang="en-US" sz="2000" b="1" dirty="0"/>
              <a:t> </a:t>
            </a:r>
            <a:endParaRPr lang="en-US" sz="2000" dirty="0"/>
          </a:p>
          <a:p>
            <a:pPr marL="457200" lvl="0" indent="-457200">
              <a:buFont typeface="+mj-lt"/>
              <a:buAutoNum type="arabicPeriod"/>
            </a:pPr>
            <a:r>
              <a:rPr lang="en-US" sz="2000" b="1" dirty="0"/>
              <a:t>whether, when the defendant made the statement, [he] [she] had been threatened in order to get [him] [her] to make it, </a:t>
            </a:r>
            <a:r>
              <a:rPr lang="en-US" sz="2000" b="1" dirty="0" smtClean="0"/>
              <a:t>and</a:t>
            </a:r>
            <a:r>
              <a:rPr lang="en-US" sz="2000" b="1" dirty="0"/>
              <a:t> </a:t>
            </a:r>
            <a:endParaRPr lang="en-US" sz="2000" dirty="0"/>
          </a:p>
          <a:p>
            <a:pPr marL="457200" lvl="0" indent="-457200">
              <a:buFont typeface="+mj-lt"/>
              <a:buAutoNum type="arabicPeriod"/>
            </a:pPr>
            <a:r>
              <a:rPr lang="en-US" sz="2000" b="1" dirty="0"/>
              <a:t>whether anyone had promised [him] [her] anything in order to get [him] [her] to make it.</a:t>
            </a:r>
            <a:endParaRPr lang="en-US" sz="2000" dirty="0"/>
          </a:p>
          <a:p>
            <a:endParaRPr lang="en-US" sz="2000" dirty="0"/>
          </a:p>
          <a:p>
            <a:r>
              <a:rPr lang="en-US" sz="2000" b="1" dirty="0"/>
              <a:t>	If you conclude the defendant’s out of court statement was not freely and voluntarily made, you should disregard it.</a:t>
            </a:r>
            <a:endParaRPr lang="en-US" sz="2000" dirty="0"/>
          </a:p>
        </p:txBody>
      </p:sp>
    </p:spTree>
    <p:extLst>
      <p:ext uri="{BB962C8B-B14F-4D97-AF65-F5344CB8AC3E}">
        <p14:creationId xmlns:p14="http://schemas.microsoft.com/office/powerpoint/2010/main" val="39809127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6"/>
          </a:xfrm>
          <a:prstGeom prst="rect">
            <a:avLst/>
          </a:prstGeom>
        </p:spPr>
        <p:txBody>
          <a:bodyPr wrap="square">
            <a:spAutoFit/>
          </a:bodyPr>
          <a:lstStyle/>
          <a:p>
            <a:endParaRPr lang="en-US" sz="3600" dirty="0" smtClean="0"/>
          </a:p>
          <a:p>
            <a:endParaRPr lang="en-US" sz="3600" dirty="0"/>
          </a:p>
          <a:p>
            <a:r>
              <a:rPr lang="en-US" sz="3600" dirty="0" smtClean="0"/>
              <a:t>As </a:t>
            </a:r>
            <a:r>
              <a:rPr lang="en-US" sz="3600" dirty="0"/>
              <a:t>Justice Souter wrote in </a:t>
            </a:r>
            <a:r>
              <a:rPr lang="en-US" sz="3600" i="1" dirty="0"/>
              <a:t>Corley v. United </a:t>
            </a:r>
            <a:r>
              <a:rPr lang="en-US" sz="3600" i="1" dirty="0" smtClean="0"/>
              <a:t>States </a:t>
            </a:r>
            <a:r>
              <a:rPr lang="en-US" sz="3600" dirty="0" smtClean="0"/>
              <a:t>556 U.S. 303, 321 (2009),</a:t>
            </a:r>
            <a:r>
              <a:rPr lang="en-US" sz="3600" i="1" dirty="0" smtClean="0"/>
              <a:t> </a:t>
            </a:r>
            <a:r>
              <a:rPr lang="en-US" sz="3600" dirty="0" smtClean="0"/>
              <a:t>“There </a:t>
            </a:r>
            <a:r>
              <a:rPr lang="en-US" sz="3600" dirty="0"/>
              <a:t>is mounting empirical evidence that [custodial police interrogation] can induce a frighteningly high percentage of people to confess to crimes they never committed.” </a:t>
            </a:r>
          </a:p>
        </p:txBody>
      </p:sp>
    </p:spTree>
    <p:extLst>
      <p:ext uri="{BB962C8B-B14F-4D97-AF65-F5344CB8AC3E}">
        <p14:creationId xmlns:p14="http://schemas.microsoft.com/office/powerpoint/2010/main" val="25657408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86308"/>
          </a:xfrm>
          <a:prstGeom prst="rect">
            <a:avLst/>
          </a:prstGeom>
        </p:spPr>
        <p:txBody>
          <a:bodyPr wrap="square">
            <a:spAutoFit/>
          </a:bodyPr>
          <a:lstStyle/>
          <a:p>
            <a:pPr lvl="0"/>
            <a:r>
              <a:rPr lang="en-US" sz="4400" b="1" dirty="0" smtClean="0"/>
              <a:t>Hey!  We expect this to damn near eliminate wrongful </a:t>
            </a:r>
            <a:r>
              <a:rPr lang="en-US" sz="4400" b="1" dirty="0"/>
              <a:t>convictions from police-induced false </a:t>
            </a:r>
            <a:r>
              <a:rPr lang="en-US" sz="4400" b="1" dirty="0" smtClean="0"/>
              <a:t>confessions!   </a:t>
            </a:r>
            <a:r>
              <a:rPr lang="en-US" sz="4400" b="1" dirty="0" smtClean="0"/>
              <a:t>W</a:t>
            </a:r>
            <a:r>
              <a:rPr lang="en-US" sz="4400" b="1" dirty="0" smtClean="0"/>
              <a:t>ithout </a:t>
            </a:r>
            <a:r>
              <a:rPr lang="en-US" sz="4400" b="1" dirty="0"/>
              <a:t>reducing the number of true </a:t>
            </a:r>
            <a:r>
              <a:rPr lang="en-US" sz="4400" b="1" dirty="0" smtClean="0"/>
              <a:t>confessions!  This is </a:t>
            </a:r>
            <a:r>
              <a:rPr lang="en-US" sz="4400" b="1" dirty="0" err="1" smtClean="0"/>
              <a:t>gonna</a:t>
            </a:r>
            <a:r>
              <a:rPr lang="en-US" sz="4400" b="1" dirty="0" smtClean="0"/>
              <a:t> be published in an international police journal! </a:t>
            </a:r>
            <a:r>
              <a:rPr lang="en-US" sz="4400" b="1" dirty="0"/>
              <a:t> </a:t>
            </a:r>
            <a:r>
              <a:rPr lang="en-US" sz="4400" b="1" dirty="0" smtClean="0"/>
              <a:t>And cop</a:t>
            </a:r>
            <a:r>
              <a:rPr lang="en-US" sz="4400" b="1" dirty="0" smtClean="0"/>
              <a:t>s have already begun </a:t>
            </a:r>
            <a:r>
              <a:rPr lang="en-US" sz="4400" b="1" dirty="0"/>
              <a:t>to </a:t>
            </a:r>
            <a:r>
              <a:rPr lang="en-US" sz="4400" b="1" dirty="0" smtClean="0"/>
              <a:t>teach police interrogators how to do it!</a:t>
            </a:r>
            <a:endParaRPr lang="en-US" sz="4400" b="1" dirty="0"/>
          </a:p>
        </p:txBody>
      </p:sp>
    </p:spTree>
    <p:extLst>
      <p:ext uri="{BB962C8B-B14F-4D97-AF65-F5344CB8AC3E}">
        <p14:creationId xmlns:p14="http://schemas.microsoft.com/office/powerpoint/2010/main" val="305565150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186310"/>
          </a:xfrm>
          <a:prstGeom prst="rect">
            <a:avLst/>
          </a:prstGeom>
        </p:spPr>
        <p:txBody>
          <a:bodyPr wrap="square">
            <a:spAutoFit/>
          </a:bodyPr>
          <a:lstStyle/>
          <a:p>
            <a:r>
              <a:rPr lang="en-US" sz="3600" dirty="0"/>
              <a:t>Within the total circumstances, a relevant consideration is whether police interrogators in a particular case </a:t>
            </a:r>
            <a:endParaRPr lang="en-US" sz="3600" dirty="0" smtClean="0"/>
          </a:p>
          <a:p>
            <a:endParaRPr lang="en-US" sz="3600" dirty="0" smtClean="0"/>
          </a:p>
          <a:p>
            <a:pPr marL="742950" indent="-742950">
              <a:buAutoNum type="alphaLcParenBoth"/>
            </a:pPr>
            <a:r>
              <a:rPr lang="en-US" sz="3600" dirty="0" smtClean="0"/>
              <a:t>employed </a:t>
            </a:r>
            <a:r>
              <a:rPr lang="en-US" sz="3600" dirty="0"/>
              <a:t>procedures recommended by police interrogation trainers to ensure that the suspect’s statement will be voluntary and reliable and/or </a:t>
            </a:r>
            <a:endParaRPr lang="en-US" sz="3600" dirty="0" smtClean="0"/>
          </a:p>
          <a:p>
            <a:pPr marL="742950" indent="-742950">
              <a:buAutoNum type="alphaLcParenBoth"/>
            </a:pPr>
            <a:r>
              <a:rPr lang="en-US" sz="3600" dirty="0" smtClean="0"/>
              <a:t>employed </a:t>
            </a:r>
            <a:r>
              <a:rPr lang="en-US" sz="3600" dirty="0"/>
              <a:t>procedures that police interrogation trainers recommend </a:t>
            </a:r>
            <a:r>
              <a:rPr lang="en-US" sz="3600" i="1" dirty="0"/>
              <a:t>not </a:t>
            </a:r>
            <a:r>
              <a:rPr lang="en-US" sz="3600" dirty="0"/>
              <a:t>be used by police interrogators. </a:t>
            </a:r>
          </a:p>
        </p:txBody>
      </p:sp>
    </p:spTree>
    <p:extLst>
      <p:ext uri="{BB962C8B-B14F-4D97-AF65-F5344CB8AC3E}">
        <p14:creationId xmlns:p14="http://schemas.microsoft.com/office/powerpoint/2010/main" val="159952283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ctr"/>
            <a:endParaRPr lang="en-US" sz="4000" dirty="0"/>
          </a:p>
          <a:p>
            <a:pPr algn="ctr"/>
            <a:endParaRPr lang="en-US" sz="4000" dirty="0"/>
          </a:p>
          <a:p>
            <a:pPr algn="ctr"/>
            <a:r>
              <a:rPr lang="en-US" sz="4000" dirty="0"/>
              <a:t>The U.S. Supreme Court has found police interrogation training manuals to be reliable sources of what police interrogators do, and of what police interrogation trainers recommend.</a:t>
            </a:r>
          </a:p>
        </p:txBody>
      </p:sp>
    </p:spTree>
    <p:extLst>
      <p:ext uri="{BB962C8B-B14F-4D97-AF65-F5344CB8AC3E}">
        <p14:creationId xmlns:p14="http://schemas.microsoft.com/office/powerpoint/2010/main" val="80963806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r>
              <a:rPr lang="en-US" sz="3200" dirty="0"/>
              <a:t>“A valuable source of information about present police practices, however, may be found in various police manuals and texts which document procedures employed with success in the past, and which recommend various other effective tactics.  These texts are used by law enforcement agencies themselves as guides.  It should be noted that these texts professedly present the most enlightened and effective means presently used to obtain statements through custodial interrogation.  By considering these texts and other data, it is possible to describe procedures observed and noted around the country.” </a:t>
            </a:r>
            <a:endParaRPr lang="en-US" sz="3200" dirty="0" smtClean="0"/>
          </a:p>
          <a:p>
            <a:r>
              <a:rPr lang="en-US" sz="3200" dirty="0" smtClean="0"/>
              <a:t>- </a:t>
            </a:r>
            <a:r>
              <a:rPr lang="en-US" sz="3200" i="1" dirty="0"/>
              <a:t>Miranda v. Arizona </a:t>
            </a:r>
            <a:r>
              <a:rPr lang="en-US" sz="3200" dirty="0"/>
              <a:t>384 U.S. 436 (1966</a:t>
            </a:r>
            <a:r>
              <a:rPr lang="en-US" sz="3200" dirty="0" smtClean="0"/>
              <a:t>), Note 9 </a:t>
            </a:r>
            <a:endParaRPr lang="en-US" sz="3200" dirty="0"/>
          </a:p>
        </p:txBody>
      </p:sp>
    </p:spTree>
    <p:extLst>
      <p:ext uri="{BB962C8B-B14F-4D97-AF65-F5344CB8AC3E}">
        <p14:creationId xmlns:p14="http://schemas.microsoft.com/office/powerpoint/2010/main" val="276855545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endParaRPr lang="en-US" sz="4400" i="1" dirty="0" smtClean="0"/>
          </a:p>
          <a:p>
            <a:endParaRPr lang="en-US" sz="4400" i="1" dirty="0"/>
          </a:p>
          <a:p>
            <a:pPr algn="ctr"/>
            <a:r>
              <a:rPr lang="en-US" sz="4400" i="1" smtClean="0"/>
              <a:t>Criminal </a:t>
            </a:r>
            <a:r>
              <a:rPr lang="en-US" sz="4400" i="1" dirty="0"/>
              <a:t>Interrogation and </a:t>
            </a:r>
            <a:r>
              <a:rPr lang="en-US" sz="4400" i="1" dirty="0" smtClean="0"/>
              <a:t>Confessions </a:t>
            </a:r>
            <a:r>
              <a:rPr lang="en-US" sz="4400" dirty="0" smtClean="0"/>
              <a:t>was used extensively by the U.S. Supreme Court in the </a:t>
            </a:r>
            <a:r>
              <a:rPr lang="en-US" sz="4400" i="1" dirty="0" smtClean="0"/>
              <a:t>Miranda </a:t>
            </a:r>
            <a:r>
              <a:rPr lang="en-US" sz="4400" dirty="0" smtClean="0"/>
              <a:t>decision, and is cited in Footnotes 9, 10, 12, 13, 15-17, and 20-23.</a:t>
            </a:r>
            <a:endParaRPr lang="en-US" sz="4400" dirty="0"/>
          </a:p>
        </p:txBody>
      </p:sp>
    </p:spTree>
    <p:extLst>
      <p:ext uri="{BB962C8B-B14F-4D97-AF65-F5344CB8AC3E}">
        <p14:creationId xmlns:p14="http://schemas.microsoft.com/office/powerpoint/2010/main" val="416305950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86308"/>
          </a:xfrm>
          <a:prstGeom prst="rect">
            <a:avLst/>
          </a:prstGeom>
          <a:noFill/>
        </p:spPr>
        <p:txBody>
          <a:bodyPr wrap="square" rtlCol="0">
            <a:spAutoFit/>
          </a:bodyPr>
          <a:lstStyle/>
          <a:p>
            <a:pPr algn="ctr"/>
            <a:r>
              <a:rPr lang="en-US" sz="4400" dirty="0" smtClean="0"/>
              <a:t>The 3</a:t>
            </a:r>
            <a:r>
              <a:rPr lang="en-US" sz="4400" baseline="30000" dirty="0" smtClean="0"/>
              <a:t>rd</a:t>
            </a:r>
            <a:r>
              <a:rPr lang="en-US" sz="4400" dirty="0" smtClean="0"/>
              <a:t> edition of </a:t>
            </a:r>
            <a:r>
              <a:rPr lang="en-US" sz="4400" i="1" dirty="0" smtClean="0"/>
              <a:t>Criminal Interrogation and Confessions </a:t>
            </a:r>
            <a:r>
              <a:rPr lang="en-US" sz="4400" dirty="0" smtClean="0"/>
              <a:t>was used by the U.S. Supreme Court as a reliable source of information about police interrogation practices in </a:t>
            </a:r>
            <a:endParaRPr lang="en-US" sz="4400" i="1" dirty="0"/>
          </a:p>
          <a:p>
            <a:pPr algn="ctr"/>
            <a:r>
              <a:rPr lang="en-US" sz="4400" i="1" dirty="0" smtClean="0"/>
              <a:t>Missouri v. Seibert </a:t>
            </a:r>
            <a:r>
              <a:rPr lang="en-US" sz="4400" dirty="0" smtClean="0"/>
              <a:t>542 U.S. 600 (2004) and in </a:t>
            </a:r>
          </a:p>
          <a:p>
            <a:pPr algn="ctr"/>
            <a:r>
              <a:rPr lang="en-US" sz="4400" i="1" dirty="0" err="1" smtClean="0"/>
              <a:t>Stansbury</a:t>
            </a:r>
            <a:r>
              <a:rPr lang="en-US" sz="4400" i="1" dirty="0" smtClean="0"/>
              <a:t> v. California </a:t>
            </a:r>
            <a:r>
              <a:rPr lang="en-US" sz="4400" dirty="0" smtClean="0"/>
              <a:t>511 U.S. 318 (1994).</a:t>
            </a:r>
            <a:endParaRPr lang="en-US" sz="4400" dirty="0"/>
          </a:p>
        </p:txBody>
      </p:sp>
    </p:spTree>
    <p:extLst>
      <p:ext uri="{BB962C8B-B14F-4D97-AF65-F5344CB8AC3E}">
        <p14:creationId xmlns:p14="http://schemas.microsoft.com/office/powerpoint/2010/main" val="285330612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pPr algn="ctr"/>
            <a:endParaRPr lang="en-US" sz="4000" dirty="0" smtClean="0"/>
          </a:p>
          <a:p>
            <a:pPr algn="ctr"/>
            <a:endParaRPr lang="en-US" sz="4000" dirty="0"/>
          </a:p>
          <a:p>
            <a:pPr algn="ctr"/>
            <a:endParaRPr lang="en-US" sz="4000" dirty="0" smtClean="0"/>
          </a:p>
          <a:p>
            <a:pPr algn="ctr"/>
            <a:r>
              <a:rPr lang="en-US" sz="4000" dirty="0" smtClean="0"/>
              <a:t>Do police interrogation trainers recognize that police interrogation can lead to false confessions?</a:t>
            </a:r>
            <a:endParaRPr lang="en-US" sz="4000" dirty="0"/>
          </a:p>
        </p:txBody>
      </p:sp>
    </p:spTree>
    <p:extLst>
      <p:ext uri="{BB962C8B-B14F-4D97-AF65-F5344CB8AC3E}">
        <p14:creationId xmlns:p14="http://schemas.microsoft.com/office/powerpoint/2010/main" val="296558670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pPr algn="ctr"/>
            <a:endParaRPr lang="en-US" sz="4000" dirty="0" smtClean="0"/>
          </a:p>
          <a:p>
            <a:pPr algn="ctr"/>
            <a:endParaRPr lang="en-US" sz="4000" dirty="0"/>
          </a:p>
          <a:p>
            <a:pPr algn="ctr"/>
            <a:r>
              <a:rPr lang="en-US" sz="4000" dirty="0" smtClean="0"/>
              <a:t>“</a:t>
            </a:r>
            <a:r>
              <a:rPr lang="en-US" sz="4000" dirty="0"/>
              <a:t>There is no question that interrogations have resulted in false confessions from innocent suspects.” – </a:t>
            </a:r>
            <a:r>
              <a:rPr lang="en-US" sz="4000" i="1" dirty="0"/>
              <a:t>CIC, </a:t>
            </a:r>
            <a:r>
              <a:rPr lang="en-US" sz="4000" dirty="0"/>
              <a:t>p. 339.  </a:t>
            </a:r>
            <a:endParaRPr lang="en-US" sz="4000" dirty="0" smtClean="0"/>
          </a:p>
          <a:p>
            <a:pPr algn="ctr"/>
            <a:endParaRPr lang="en-US" sz="4000" dirty="0"/>
          </a:p>
          <a:p>
            <a:pPr algn="ctr"/>
            <a:r>
              <a:rPr lang="en-US" sz="4000" dirty="0" smtClean="0"/>
              <a:t>“</a:t>
            </a:r>
            <a:r>
              <a:rPr lang="en-US" sz="4000" dirty="0"/>
              <a:t>There is no question that innocent suspects have been induced to confess to crimes they did not commit.” – </a:t>
            </a:r>
            <a:r>
              <a:rPr lang="en-US" sz="4000" i="1" dirty="0"/>
              <a:t>CIC, </a:t>
            </a:r>
            <a:r>
              <a:rPr lang="en-US" sz="4000" dirty="0"/>
              <a:t>p. 366.</a:t>
            </a:r>
            <a:r>
              <a:rPr lang="en-US" sz="4000" dirty="0" smtClean="0">
                <a:effectLst/>
              </a:rPr>
              <a:t> </a:t>
            </a:r>
            <a:endParaRPr lang="en-US" sz="4000" dirty="0"/>
          </a:p>
        </p:txBody>
      </p:sp>
    </p:spTree>
    <p:extLst>
      <p:ext uri="{BB962C8B-B14F-4D97-AF65-F5344CB8AC3E}">
        <p14:creationId xmlns:p14="http://schemas.microsoft.com/office/powerpoint/2010/main" val="132944069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pPr algn="ctr"/>
            <a:endParaRPr lang="en-US" sz="4000" dirty="0" smtClean="0"/>
          </a:p>
          <a:p>
            <a:pPr algn="ctr"/>
            <a:endParaRPr lang="en-US" sz="4000" dirty="0"/>
          </a:p>
          <a:p>
            <a:pPr algn="ctr"/>
            <a:endParaRPr lang="en-US" sz="4000" dirty="0" smtClean="0"/>
          </a:p>
          <a:p>
            <a:pPr algn="ctr"/>
            <a:r>
              <a:rPr lang="en-US" sz="4000" dirty="0" smtClean="0"/>
              <a:t>Do police interrogation trainers recommend that police refrain from using particular interrogation techniques/tactics, due to an increased risk of eliciting an involuntary or unreliable confession story?</a:t>
            </a:r>
            <a:endParaRPr lang="en-US" sz="4000" dirty="0"/>
          </a:p>
        </p:txBody>
      </p:sp>
    </p:spTree>
    <p:extLst>
      <p:ext uri="{BB962C8B-B14F-4D97-AF65-F5344CB8AC3E}">
        <p14:creationId xmlns:p14="http://schemas.microsoft.com/office/powerpoint/2010/main" val="155772694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pPr algn="ctr"/>
            <a:r>
              <a:rPr lang="en-US" sz="4000" dirty="0" smtClean="0"/>
              <a:t>“</a:t>
            </a:r>
            <a:r>
              <a:rPr lang="en-US" sz="4000" dirty="0"/>
              <a:t>All interrogations that result in a confession involve an incentive.  There are legally permissible incentives, which would not be apt to cause an innocent person to confess, and others that are not permissible.” – </a:t>
            </a:r>
            <a:r>
              <a:rPr lang="en-US" sz="4000" i="1" dirty="0"/>
              <a:t>CIC, </a:t>
            </a:r>
            <a:r>
              <a:rPr lang="en-US" sz="4000" dirty="0"/>
              <a:t>p. 348.</a:t>
            </a:r>
            <a:r>
              <a:rPr lang="en-US" sz="4000" dirty="0" smtClean="0">
                <a:effectLst/>
              </a:rPr>
              <a:t> </a:t>
            </a:r>
          </a:p>
          <a:p>
            <a:pPr algn="ctr"/>
            <a:endParaRPr lang="en-US" sz="4000" dirty="0"/>
          </a:p>
          <a:p>
            <a:pPr algn="ctr"/>
            <a:r>
              <a:rPr lang="en-US" sz="4000" dirty="0"/>
              <a:t>“Our longstanding position has been that interrogation incentives that are apt to cause an innocent person to confess are improper.” – </a:t>
            </a:r>
            <a:r>
              <a:rPr lang="en-US" sz="4000" i="1" dirty="0"/>
              <a:t>CIC, </a:t>
            </a:r>
            <a:r>
              <a:rPr lang="en-US" sz="4000" dirty="0"/>
              <a:t>p. 344</a:t>
            </a:r>
            <a:r>
              <a:rPr lang="en-US" sz="4000" dirty="0" smtClean="0">
                <a:effectLst/>
              </a:rPr>
              <a:t> </a:t>
            </a:r>
            <a:endParaRPr lang="en-US" sz="4000" dirty="0"/>
          </a:p>
        </p:txBody>
      </p:sp>
    </p:spTree>
    <p:extLst>
      <p:ext uri="{BB962C8B-B14F-4D97-AF65-F5344CB8AC3E}">
        <p14:creationId xmlns:p14="http://schemas.microsoft.com/office/powerpoint/2010/main" val="81587439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8"/>
          </a:xfrm>
          <a:prstGeom prst="rect">
            <a:avLst/>
          </a:prstGeom>
          <a:noFill/>
        </p:spPr>
        <p:txBody>
          <a:bodyPr wrap="square" rtlCol="0">
            <a:spAutoFit/>
          </a:bodyPr>
          <a:lstStyle/>
          <a:p>
            <a:r>
              <a:rPr lang="en-US" sz="3600" dirty="0" smtClean="0"/>
              <a:t>“It </a:t>
            </a:r>
            <a:r>
              <a:rPr lang="en-US" sz="3600" dirty="0"/>
              <a:t>is imperative … that the investigator limit theme concepts to moral justifications or rationalizations concerning the crime</a:t>
            </a:r>
            <a:r>
              <a:rPr lang="en-US" sz="3600" dirty="0" smtClean="0"/>
              <a:t>.  If the theme presents threats of inevitable consequences coupled with promises of leniency, it </a:t>
            </a:r>
            <a:r>
              <a:rPr lang="en-US" sz="3600" smtClean="0"/>
              <a:t>could jeopardize </a:t>
            </a:r>
            <a:r>
              <a:rPr lang="en-US" sz="3600" dirty="0" smtClean="0"/>
              <a:t>the validity of the confession.  Similarly, an interrogation theme should, in no way, attempt to convince the suspect that he is guilty of the crime under investigation.  These and other factors … potentially affect the voluntariness or trustworthiness of a confession.” – </a:t>
            </a:r>
            <a:r>
              <a:rPr lang="en-US" sz="3600" i="1" dirty="0" smtClean="0"/>
              <a:t>CIC, </a:t>
            </a:r>
            <a:r>
              <a:rPr lang="en-US" sz="3600" dirty="0" smtClean="0"/>
              <a:t>p. 203</a:t>
            </a:r>
            <a:endParaRPr lang="en-US" sz="3600" dirty="0"/>
          </a:p>
        </p:txBody>
      </p:sp>
    </p:spTree>
    <p:extLst>
      <p:ext uri="{BB962C8B-B14F-4D97-AF65-F5344CB8AC3E}">
        <p14:creationId xmlns:p14="http://schemas.microsoft.com/office/powerpoint/2010/main" val="36384686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8"/>
          </a:xfrm>
          <a:prstGeom prst="rect">
            <a:avLst/>
          </a:prstGeom>
        </p:spPr>
        <p:txBody>
          <a:bodyPr wrap="square">
            <a:spAutoFit/>
          </a:bodyPr>
          <a:lstStyle/>
          <a:p>
            <a:r>
              <a:rPr lang="en-US" sz="3600" dirty="0"/>
              <a:t>Brandon L. Garrett, </a:t>
            </a:r>
            <a:r>
              <a:rPr lang="en-US" sz="3600" i="1" dirty="0"/>
              <a:t>Convicting the Innocent: Where Criminal Prosecutions Go Wrong</a:t>
            </a:r>
            <a:r>
              <a:rPr lang="en-US" sz="3600" dirty="0"/>
              <a:t> (Cambridge, Mass.: Harvard University Press, 2011), 18–19; </a:t>
            </a:r>
            <a:endParaRPr lang="en-US" sz="3600" dirty="0" smtClean="0"/>
          </a:p>
          <a:p>
            <a:endParaRPr lang="en-US" sz="3600" dirty="0"/>
          </a:p>
          <a:p>
            <a:pPr algn="ctr"/>
            <a:r>
              <a:rPr lang="en-US" sz="3600" dirty="0" smtClean="0"/>
              <a:t>and </a:t>
            </a:r>
          </a:p>
          <a:p>
            <a:endParaRPr lang="en-US" sz="3600" dirty="0"/>
          </a:p>
          <a:p>
            <a:r>
              <a:rPr lang="en-US" sz="3600" dirty="0" smtClean="0"/>
              <a:t>Garrett</a:t>
            </a:r>
            <a:r>
              <a:rPr lang="en-US" sz="3600" dirty="0"/>
              <a:t>, “The Substance of False Confessions,” </a:t>
            </a:r>
            <a:r>
              <a:rPr lang="en-US" sz="3600" i="1" dirty="0"/>
              <a:t>Stanford Law Review,</a:t>
            </a:r>
            <a:r>
              <a:rPr lang="en-US" sz="3600" dirty="0"/>
              <a:t> </a:t>
            </a:r>
            <a:r>
              <a:rPr lang="en-US" sz="3600" i="1" dirty="0"/>
              <a:t>62,</a:t>
            </a:r>
            <a:r>
              <a:rPr lang="en-US" sz="3600" dirty="0"/>
              <a:t> no. 4 (2010): 1051–1119, </a:t>
            </a:r>
            <a:r>
              <a:rPr lang="en-US" sz="3600" u="sng" dirty="0">
                <a:hlinkClick r:id="rId2"/>
              </a:rPr>
              <a:t>http://www.stanfordlawreview.org/sites/default/files/articles/Garrett.pdf</a:t>
            </a:r>
            <a:r>
              <a:rPr lang="en-US" sz="3600" dirty="0"/>
              <a:t> </a:t>
            </a:r>
          </a:p>
        </p:txBody>
      </p:sp>
    </p:spTree>
    <p:extLst>
      <p:ext uri="{BB962C8B-B14F-4D97-AF65-F5344CB8AC3E}">
        <p14:creationId xmlns:p14="http://schemas.microsoft.com/office/powerpoint/2010/main" val="403753632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endParaRPr lang="en-US" sz="4000" dirty="0" smtClean="0"/>
          </a:p>
          <a:p>
            <a:r>
              <a:rPr lang="en-US" sz="4000" dirty="0" smtClean="0"/>
              <a:t>“The investigator must avoid any expressed or specific statement to the effect that, because of the minimized seriousness of the offense, leniency will be afforded. … At no time should the investigator state, or imply, that the suspect will receive such leniency.” – </a:t>
            </a:r>
            <a:r>
              <a:rPr lang="en-US" sz="4000" i="1" dirty="0" smtClean="0"/>
              <a:t>CIC, </a:t>
            </a:r>
            <a:r>
              <a:rPr lang="en-US" sz="4000" dirty="0" smtClean="0"/>
              <a:t>p. 213</a:t>
            </a:r>
            <a:endParaRPr lang="en-US" sz="4000" dirty="0"/>
          </a:p>
        </p:txBody>
      </p:sp>
    </p:spTree>
    <p:extLst>
      <p:ext uri="{BB962C8B-B14F-4D97-AF65-F5344CB8AC3E}">
        <p14:creationId xmlns:p14="http://schemas.microsoft.com/office/powerpoint/2010/main" val="227596302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401205"/>
          </a:xfrm>
          <a:prstGeom prst="rect">
            <a:avLst/>
          </a:prstGeom>
          <a:noFill/>
        </p:spPr>
        <p:txBody>
          <a:bodyPr wrap="square" rtlCol="0">
            <a:spAutoFit/>
          </a:bodyPr>
          <a:lstStyle/>
          <a:p>
            <a:endParaRPr lang="en-US" sz="4000" dirty="0" smtClean="0"/>
          </a:p>
          <a:p>
            <a:endParaRPr lang="en-US" sz="4000" dirty="0"/>
          </a:p>
          <a:p>
            <a:r>
              <a:rPr lang="en-US" sz="4000" dirty="0" smtClean="0"/>
              <a:t>“At no time … should the investigator suggest or state that the suspect’s use of alcohol or drugs caused him to ‘black out’ and forget that he committed the crime.” – </a:t>
            </a:r>
            <a:r>
              <a:rPr lang="en-US" sz="4000" i="1" dirty="0" smtClean="0"/>
              <a:t>CIC, </a:t>
            </a:r>
            <a:r>
              <a:rPr lang="en-US" sz="4000" dirty="0" smtClean="0"/>
              <a:t>p. 215</a:t>
            </a:r>
            <a:endParaRPr lang="en-US" sz="4000" dirty="0"/>
          </a:p>
        </p:txBody>
      </p:sp>
    </p:spTree>
    <p:extLst>
      <p:ext uri="{BB962C8B-B14F-4D97-AF65-F5344CB8AC3E}">
        <p14:creationId xmlns:p14="http://schemas.microsoft.com/office/powerpoint/2010/main" val="290378152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1205"/>
          </a:xfrm>
          <a:prstGeom prst="rect">
            <a:avLst/>
          </a:prstGeom>
          <a:noFill/>
        </p:spPr>
        <p:txBody>
          <a:bodyPr wrap="square" rtlCol="0">
            <a:spAutoFit/>
          </a:bodyPr>
          <a:lstStyle/>
          <a:p>
            <a:endParaRPr lang="en-US" sz="4000" dirty="0" smtClean="0"/>
          </a:p>
          <a:p>
            <a:endParaRPr lang="en-US" sz="4000" dirty="0"/>
          </a:p>
          <a:p>
            <a:endParaRPr lang="en-US" sz="4000" dirty="0" smtClean="0"/>
          </a:p>
          <a:p>
            <a:r>
              <a:rPr lang="en-US" sz="4000" smtClean="0"/>
              <a:t>“An </a:t>
            </a:r>
            <a:r>
              <a:rPr lang="en-US" sz="4000" dirty="0" smtClean="0"/>
              <a:t>interrogation theme should not absolve the suspect from legal consequences associated with his </a:t>
            </a:r>
            <a:r>
              <a:rPr lang="en-US" sz="4000" smtClean="0"/>
              <a:t>crime.” </a:t>
            </a:r>
            <a:r>
              <a:rPr lang="en-US" sz="4000" dirty="0" smtClean="0"/>
              <a:t>– </a:t>
            </a:r>
            <a:r>
              <a:rPr lang="en-US" sz="4000" i="1" dirty="0" smtClean="0"/>
              <a:t>CIC, </a:t>
            </a:r>
            <a:r>
              <a:rPr lang="en-US" sz="4000" dirty="0" smtClean="0"/>
              <a:t>p. 219</a:t>
            </a:r>
            <a:endParaRPr lang="en-US" sz="4000" dirty="0"/>
          </a:p>
        </p:txBody>
      </p:sp>
    </p:spTree>
    <p:extLst>
      <p:ext uri="{BB962C8B-B14F-4D97-AF65-F5344CB8AC3E}">
        <p14:creationId xmlns:p14="http://schemas.microsoft.com/office/powerpoint/2010/main" val="26901934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endParaRPr lang="en-US" sz="4800" dirty="0" smtClean="0"/>
          </a:p>
          <a:p>
            <a:endParaRPr lang="en-US" sz="4800" dirty="0"/>
          </a:p>
          <a:p>
            <a:endParaRPr lang="en-US" sz="4800" dirty="0" smtClean="0"/>
          </a:p>
          <a:p>
            <a:r>
              <a:rPr lang="en-US" sz="4800" dirty="0" smtClean="0"/>
              <a:t>40 </a:t>
            </a:r>
            <a:r>
              <a:rPr lang="en-US" sz="4800" dirty="0"/>
              <a:t>false confession cases within the first 250 DNA exonerations </a:t>
            </a:r>
          </a:p>
        </p:txBody>
      </p:sp>
    </p:spTree>
    <p:extLst>
      <p:ext uri="{BB962C8B-B14F-4D97-AF65-F5344CB8AC3E}">
        <p14:creationId xmlns:p14="http://schemas.microsoft.com/office/powerpoint/2010/main" val="31163827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endParaRPr lang="en-US" sz="4800" dirty="0" smtClean="0"/>
          </a:p>
          <a:p>
            <a:endParaRPr lang="en-US" sz="4800" dirty="0"/>
          </a:p>
          <a:p>
            <a:endParaRPr lang="en-US" sz="4800" dirty="0" smtClean="0"/>
          </a:p>
          <a:p>
            <a:r>
              <a:rPr lang="en-US" sz="4800" dirty="0" smtClean="0"/>
              <a:t>All </a:t>
            </a:r>
            <a:r>
              <a:rPr lang="en-US" sz="4800" dirty="0"/>
              <a:t>but 2 of the 40 exonerees studied told police much more than just ‘I did it.’ </a:t>
            </a:r>
          </a:p>
        </p:txBody>
      </p:sp>
    </p:spTree>
    <p:extLst>
      <p:ext uri="{BB962C8B-B14F-4D97-AF65-F5344CB8AC3E}">
        <p14:creationId xmlns:p14="http://schemas.microsoft.com/office/powerpoint/2010/main" val="1491424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4682</TotalTime>
  <Words>3398</Words>
  <Application>Microsoft Macintosh PowerPoint</Application>
  <PresentationFormat>On-screen Show (4:3)</PresentationFormat>
  <Paragraphs>428</Paragraphs>
  <Slides>72</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Twilight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Gregory DeClue</dc:creator>
  <cp:keywords/>
  <dc:description/>
  <cp:lastModifiedBy>Gregory DeClue</cp:lastModifiedBy>
  <cp:revision>58</cp:revision>
  <dcterms:created xsi:type="dcterms:W3CDTF">2014-10-11T10:28:50Z</dcterms:created>
  <dcterms:modified xsi:type="dcterms:W3CDTF">2015-03-21T15:07:25Z</dcterms:modified>
  <cp:category/>
</cp:coreProperties>
</file>